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51206400" cy="30603825"/>
  <p:notesSz cx="6858000" cy="9144000"/>
  <p:defaultTextStyle>
    <a:defPPr>
      <a:defRPr lang="en-US"/>
    </a:defPPr>
    <a:lvl1pPr marL="0" algn="l" defTabSz="4389150" rtl="0" eaLnBrk="1" latinLnBrk="0" hangingPunct="1">
      <a:defRPr sz="8600" kern="1200">
        <a:solidFill>
          <a:schemeClr val="tx1"/>
        </a:solidFill>
        <a:latin typeface="+mn-lt"/>
        <a:ea typeface="+mn-ea"/>
        <a:cs typeface="+mn-cs"/>
      </a:defRPr>
    </a:lvl1pPr>
    <a:lvl2pPr marL="2194575" algn="l" defTabSz="4389150" rtl="0" eaLnBrk="1" latinLnBrk="0" hangingPunct="1">
      <a:defRPr sz="8600" kern="1200">
        <a:solidFill>
          <a:schemeClr val="tx1"/>
        </a:solidFill>
        <a:latin typeface="+mn-lt"/>
        <a:ea typeface="+mn-ea"/>
        <a:cs typeface="+mn-cs"/>
      </a:defRPr>
    </a:lvl2pPr>
    <a:lvl3pPr marL="4389150" algn="l" defTabSz="4389150" rtl="0" eaLnBrk="1" latinLnBrk="0" hangingPunct="1">
      <a:defRPr sz="8600" kern="1200">
        <a:solidFill>
          <a:schemeClr val="tx1"/>
        </a:solidFill>
        <a:latin typeface="+mn-lt"/>
        <a:ea typeface="+mn-ea"/>
        <a:cs typeface="+mn-cs"/>
      </a:defRPr>
    </a:lvl3pPr>
    <a:lvl4pPr marL="6583725" algn="l" defTabSz="4389150" rtl="0" eaLnBrk="1" latinLnBrk="0" hangingPunct="1">
      <a:defRPr sz="8600" kern="1200">
        <a:solidFill>
          <a:schemeClr val="tx1"/>
        </a:solidFill>
        <a:latin typeface="+mn-lt"/>
        <a:ea typeface="+mn-ea"/>
        <a:cs typeface="+mn-cs"/>
      </a:defRPr>
    </a:lvl4pPr>
    <a:lvl5pPr marL="8778299" algn="l" defTabSz="4389150" rtl="0" eaLnBrk="1" latinLnBrk="0" hangingPunct="1">
      <a:defRPr sz="8600" kern="1200">
        <a:solidFill>
          <a:schemeClr val="tx1"/>
        </a:solidFill>
        <a:latin typeface="+mn-lt"/>
        <a:ea typeface="+mn-ea"/>
        <a:cs typeface="+mn-cs"/>
      </a:defRPr>
    </a:lvl5pPr>
    <a:lvl6pPr marL="10972874" algn="l" defTabSz="4389150" rtl="0" eaLnBrk="1" latinLnBrk="0" hangingPunct="1">
      <a:defRPr sz="8600" kern="1200">
        <a:solidFill>
          <a:schemeClr val="tx1"/>
        </a:solidFill>
        <a:latin typeface="+mn-lt"/>
        <a:ea typeface="+mn-ea"/>
        <a:cs typeface="+mn-cs"/>
      </a:defRPr>
    </a:lvl6pPr>
    <a:lvl7pPr marL="13167449" algn="l" defTabSz="4389150" rtl="0" eaLnBrk="1" latinLnBrk="0" hangingPunct="1">
      <a:defRPr sz="8600" kern="1200">
        <a:solidFill>
          <a:schemeClr val="tx1"/>
        </a:solidFill>
        <a:latin typeface="+mn-lt"/>
        <a:ea typeface="+mn-ea"/>
        <a:cs typeface="+mn-cs"/>
      </a:defRPr>
    </a:lvl7pPr>
    <a:lvl8pPr marL="15362024" algn="l" defTabSz="4389150" rtl="0" eaLnBrk="1" latinLnBrk="0" hangingPunct="1">
      <a:defRPr sz="8600" kern="1200">
        <a:solidFill>
          <a:schemeClr val="tx1"/>
        </a:solidFill>
        <a:latin typeface="+mn-lt"/>
        <a:ea typeface="+mn-ea"/>
        <a:cs typeface="+mn-cs"/>
      </a:defRPr>
    </a:lvl8pPr>
    <a:lvl9pPr marL="17556599" algn="l" defTabSz="438915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00FF"/>
    <a:srgbClr val="CC00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5750" autoAdjust="0"/>
  </p:normalViewPr>
  <p:slideViewPr>
    <p:cSldViewPr>
      <p:cViewPr>
        <p:scale>
          <a:sx n="120" d="100"/>
          <a:sy n="120" d="100"/>
        </p:scale>
        <p:origin x="15606" y="9822"/>
      </p:cViewPr>
      <p:guideLst>
        <p:guide orient="horz" pos="9639"/>
        <p:guide pos="161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00788141251632E-2"/>
          <c:y val="3.8536644076584081E-2"/>
          <c:w val="0.91499211858748364"/>
          <c:h val="0.94644261748694591"/>
        </c:manualLayout>
      </c:layout>
      <c:stockChart>
        <c:ser>
          <c:idx val="0"/>
          <c:order val="0"/>
          <c:tx>
            <c:strRef>
              <c:f>Sheet1!$B$1</c:f>
              <c:strCache>
                <c:ptCount val="1"/>
                <c:pt idx="0">
                  <c:v>upper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95.722999999999999</c:v>
                </c:pt>
                <c:pt idx="1">
                  <c:v>12.49</c:v>
                </c:pt>
                <c:pt idx="2">
                  <c:v>40.719000000000001</c:v>
                </c:pt>
                <c:pt idx="3">
                  <c:v>57.767000000000003</c:v>
                </c:pt>
              </c:numCache>
            </c:numRef>
          </c:val>
          <c:smooth val="0"/>
        </c:ser>
        <c:ser>
          <c:idx val="1"/>
          <c:order val="1"/>
          <c:tx>
            <c:strRef>
              <c:f>Sheet1!$C$1</c:f>
              <c:strCache>
                <c:ptCount val="1"/>
                <c:pt idx="0">
                  <c:v>mean + 2SD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Sheet1!$C$2:$C$5</c:f>
              <c:numCache>
                <c:formatCode>General</c:formatCode>
                <c:ptCount val="4"/>
                <c:pt idx="0">
                  <c:v>503</c:v>
                </c:pt>
                <c:pt idx="1">
                  <c:v>131.29</c:v>
                </c:pt>
                <c:pt idx="2">
                  <c:v>57.620000000000012</c:v>
                </c:pt>
                <c:pt idx="3">
                  <c:v>112</c:v>
                </c:pt>
              </c:numCache>
            </c:numRef>
          </c:val>
          <c:smooth val="0"/>
        </c:ser>
        <c:ser>
          <c:idx val="2"/>
          <c:order val="2"/>
          <c:tx>
            <c:strRef>
              <c:f>Sheet1!$D$1</c:f>
              <c:strCache>
                <c:ptCount val="1"/>
                <c:pt idx="0">
                  <c:v>mena-2SD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Sheet1!$D$2:$D$5</c:f>
              <c:numCache>
                <c:formatCode>General</c:formatCode>
                <c:ptCount val="4"/>
                <c:pt idx="0">
                  <c:v>-437</c:v>
                </c:pt>
                <c:pt idx="1">
                  <c:v>-128.70999999999998</c:v>
                </c:pt>
                <c:pt idx="2">
                  <c:v>-110.36999999999999</c:v>
                </c:pt>
                <c:pt idx="3">
                  <c:v>-97.940000000000026</c:v>
                </c:pt>
              </c:numCache>
            </c:numRef>
          </c:val>
          <c:smooth val="0"/>
        </c:ser>
        <c:ser>
          <c:idx val="3"/>
          <c:order val="3"/>
          <c:tx>
            <c:strRef>
              <c:f>Sheet1!$E$1</c:f>
              <c:strCache>
                <c:ptCount val="1"/>
                <c:pt idx="0">
                  <c:v>lower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Sheet1!$E$2:$E$5</c:f>
              <c:numCache>
                <c:formatCode>General</c:formatCode>
                <c:ptCount val="4"/>
                <c:pt idx="0">
                  <c:v>-29.3</c:v>
                </c:pt>
                <c:pt idx="1">
                  <c:v>-15.08</c:v>
                </c:pt>
                <c:pt idx="2">
                  <c:v>-93.47</c:v>
                </c:pt>
                <c:pt idx="3">
                  <c:v>-29.66</c:v>
                </c:pt>
              </c:numCache>
            </c:numRef>
          </c:val>
          <c:smooth val="0"/>
        </c:ser>
        <c:dLbls>
          <c:showLegendKey val="0"/>
          <c:showVal val="0"/>
          <c:showCatName val="0"/>
          <c:showSerName val="0"/>
          <c:showPercent val="0"/>
          <c:showBubbleSize val="0"/>
        </c:dLbls>
        <c:hiLowLines/>
        <c:upDownBars>
          <c:gapWidth val="150"/>
          <c:upBars/>
          <c:downBars>
            <c:spPr>
              <a:solidFill>
                <a:schemeClr val="bg2">
                  <a:lumMod val="50000"/>
                </a:schemeClr>
              </a:solidFill>
              <a:ln>
                <a:solidFill>
                  <a:schemeClr val="bg2">
                    <a:lumMod val="50000"/>
                  </a:schemeClr>
                </a:solidFill>
              </a:ln>
            </c:spPr>
          </c:downBars>
        </c:upDownBars>
        <c:axId val="142367232"/>
        <c:axId val="50548096"/>
      </c:stockChart>
      <c:catAx>
        <c:axId val="142367232"/>
        <c:scaling>
          <c:orientation val="minMax"/>
        </c:scaling>
        <c:delete val="1"/>
        <c:axPos val="b"/>
        <c:numFmt formatCode="General" sourceLinked="1"/>
        <c:majorTickMark val="out"/>
        <c:minorTickMark val="none"/>
        <c:tickLblPos val="none"/>
        <c:crossAx val="50548096"/>
        <c:crosses val="autoZero"/>
        <c:auto val="1"/>
        <c:lblAlgn val="ctr"/>
        <c:lblOffset val="100"/>
        <c:noMultiLvlLbl val="0"/>
      </c:catAx>
      <c:valAx>
        <c:axId val="50548096"/>
        <c:scaling>
          <c:orientation val="minMax"/>
        </c:scaling>
        <c:delete val="0"/>
        <c:axPos val="l"/>
        <c:majorGridlines/>
        <c:numFmt formatCode="General" sourceLinked="1"/>
        <c:majorTickMark val="out"/>
        <c:minorTickMark val="none"/>
        <c:tickLblPos val="nextTo"/>
        <c:txPr>
          <a:bodyPr/>
          <a:lstStyle/>
          <a:p>
            <a:pPr>
              <a:defRPr sz="1100"/>
            </a:pPr>
            <a:endParaRPr lang="en-US"/>
          </a:p>
        </c:txPr>
        <c:crossAx val="142367232"/>
        <c:crosses val="autoZero"/>
        <c:crossBetween val="between"/>
      </c:valAx>
    </c:plotArea>
    <c:plotVisOnly val="1"/>
    <c:dispBlanksAs val="gap"/>
    <c:showDLblsOverMax val="0"/>
  </c:chart>
  <c:spPr>
    <a:noFill/>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Sheet1!$B$1</c:f>
              <c:strCache>
                <c:ptCount val="1"/>
                <c:pt idx="0">
                  <c:v>upper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1.5100000000000006E-2</c:v>
                </c:pt>
                <c:pt idx="1">
                  <c:v>-1.7800000000000003E-2</c:v>
                </c:pt>
                <c:pt idx="2">
                  <c:v>0.12989999999999999</c:v>
                </c:pt>
                <c:pt idx="3">
                  <c:v>2.7500000000000011E-2</c:v>
                </c:pt>
              </c:numCache>
            </c:numRef>
          </c:val>
          <c:smooth val="0"/>
        </c:ser>
        <c:ser>
          <c:idx val="1"/>
          <c:order val="1"/>
          <c:tx>
            <c:strRef>
              <c:f>Sheet1!$C$1</c:f>
              <c:strCache>
                <c:ptCount val="1"/>
                <c:pt idx="0">
                  <c:v>mean + 2SD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Sheet1!$C$2:$C$5</c:f>
              <c:numCache>
                <c:formatCode>General</c:formatCode>
                <c:ptCount val="4"/>
                <c:pt idx="0">
                  <c:v>8.6000000000000021E-2</c:v>
                </c:pt>
                <c:pt idx="1">
                  <c:v>0.20500000000000004</c:v>
                </c:pt>
                <c:pt idx="2">
                  <c:v>0.16</c:v>
                </c:pt>
                <c:pt idx="3">
                  <c:v>0.17330000000000001</c:v>
                </c:pt>
              </c:numCache>
            </c:numRef>
          </c:val>
          <c:smooth val="0"/>
        </c:ser>
        <c:ser>
          <c:idx val="2"/>
          <c:order val="2"/>
          <c:tx>
            <c:strRef>
              <c:f>Sheet1!$D$1</c:f>
              <c:strCache>
                <c:ptCount val="1"/>
                <c:pt idx="0">
                  <c:v>mena-2SD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Sheet1!$D$2:$D$5</c:f>
              <c:numCache>
                <c:formatCode>General</c:formatCode>
                <c:ptCount val="4"/>
                <c:pt idx="0">
                  <c:v>-0.29340000000000022</c:v>
                </c:pt>
                <c:pt idx="1">
                  <c:v>-0.25494</c:v>
                </c:pt>
                <c:pt idx="2">
                  <c:v>-0.16</c:v>
                </c:pt>
                <c:pt idx="3">
                  <c:v>-0.30600000000000022</c:v>
                </c:pt>
              </c:numCache>
            </c:numRef>
          </c:val>
          <c:smooth val="0"/>
        </c:ser>
        <c:ser>
          <c:idx val="3"/>
          <c:order val="3"/>
          <c:tx>
            <c:strRef>
              <c:f>Sheet1!$E$1</c:f>
              <c:strCache>
                <c:ptCount val="1"/>
                <c:pt idx="0">
                  <c:v>lower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Sheet1!$E$2:$E$5</c:f>
              <c:numCache>
                <c:formatCode>0.00E+00</c:formatCode>
                <c:ptCount val="4"/>
                <c:pt idx="0" formatCode="General">
                  <c:v>-3.5799999999999998E-2</c:v>
                </c:pt>
                <c:pt idx="1">
                  <c:v>-7.2100000000000011E-2</c:v>
                </c:pt>
                <c:pt idx="2" formatCode="General">
                  <c:v>-0.12989999999999999</c:v>
                </c:pt>
                <c:pt idx="3" formatCode="General">
                  <c:v>-0.1608</c:v>
                </c:pt>
              </c:numCache>
            </c:numRef>
          </c:val>
          <c:smooth val="0"/>
        </c:ser>
        <c:dLbls>
          <c:showLegendKey val="0"/>
          <c:showVal val="0"/>
          <c:showCatName val="0"/>
          <c:showSerName val="0"/>
          <c:showPercent val="0"/>
          <c:showBubbleSize val="0"/>
        </c:dLbls>
        <c:hiLowLines/>
        <c:upDownBars>
          <c:gapWidth val="150"/>
          <c:upBars/>
          <c:downBars>
            <c:spPr>
              <a:solidFill>
                <a:schemeClr val="bg2">
                  <a:lumMod val="50000"/>
                </a:schemeClr>
              </a:solidFill>
              <a:ln>
                <a:solidFill>
                  <a:schemeClr val="bg2">
                    <a:lumMod val="50000"/>
                  </a:schemeClr>
                </a:solidFill>
              </a:ln>
            </c:spPr>
          </c:downBars>
        </c:upDownBars>
        <c:axId val="145698304"/>
        <c:axId val="50550400"/>
      </c:stockChart>
      <c:catAx>
        <c:axId val="145698304"/>
        <c:scaling>
          <c:orientation val="minMax"/>
        </c:scaling>
        <c:delete val="1"/>
        <c:axPos val="b"/>
        <c:numFmt formatCode="General" sourceLinked="1"/>
        <c:majorTickMark val="out"/>
        <c:minorTickMark val="none"/>
        <c:tickLblPos val="none"/>
        <c:crossAx val="50550400"/>
        <c:crosses val="autoZero"/>
        <c:auto val="1"/>
        <c:lblAlgn val="ctr"/>
        <c:lblOffset val="100"/>
        <c:noMultiLvlLbl val="0"/>
      </c:catAx>
      <c:valAx>
        <c:axId val="50550400"/>
        <c:scaling>
          <c:orientation val="minMax"/>
        </c:scaling>
        <c:delete val="0"/>
        <c:axPos val="l"/>
        <c:majorGridlines/>
        <c:numFmt formatCode="General" sourceLinked="1"/>
        <c:majorTickMark val="out"/>
        <c:minorTickMark val="none"/>
        <c:tickLblPos val="nextTo"/>
        <c:txPr>
          <a:bodyPr/>
          <a:lstStyle/>
          <a:p>
            <a:pPr>
              <a:defRPr sz="1100"/>
            </a:pPr>
            <a:endParaRPr lang="en-US"/>
          </a:p>
        </c:txPr>
        <c:crossAx val="1456983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Sheet1!$B$1</c:f>
              <c:strCache>
                <c:ptCount val="1"/>
                <c:pt idx="0">
                  <c:v>upper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3.0640000000000001</c:v>
                </c:pt>
                <c:pt idx="1">
                  <c:v>6.7469999999999999</c:v>
                </c:pt>
                <c:pt idx="2">
                  <c:v>26.196000000000005</c:v>
                </c:pt>
                <c:pt idx="3">
                  <c:v>18.446000000000002</c:v>
                </c:pt>
              </c:numCache>
            </c:numRef>
          </c:val>
          <c:smooth val="0"/>
        </c:ser>
        <c:ser>
          <c:idx val="1"/>
          <c:order val="1"/>
          <c:tx>
            <c:strRef>
              <c:f>Sheet1!$C$1</c:f>
              <c:strCache>
                <c:ptCount val="1"/>
                <c:pt idx="0">
                  <c:v>mean + 2SD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Sheet1!$C$2:$C$5</c:f>
              <c:numCache>
                <c:formatCode>General</c:formatCode>
                <c:ptCount val="4"/>
                <c:pt idx="0">
                  <c:v>21.17</c:v>
                </c:pt>
                <c:pt idx="1">
                  <c:v>31.43</c:v>
                </c:pt>
                <c:pt idx="2">
                  <c:v>34.86</c:v>
                </c:pt>
                <c:pt idx="3">
                  <c:v>38</c:v>
                </c:pt>
              </c:numCache>
            </c:numRef>
          </c:val>
          <c:smooth val="0"/>
        </c:ser>
        <c:ser>
          <c:idx val="2"/>
          <c:order val="2"/>
          <c:tx>
            <c:strRef>
              <c:f>Sheet1!$D$1</c:f>
              <c:strCache>
                <c:ptCount val="1"/>
                <c:pt idx="0">
                  <c:v>mena-2SD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Sheet1!$D$2:$D$5</c:f>
              <c:numCache>
                <c:formatCode>General</c:formatCode>
                <c:ptCount val="4"/>
                <c:pt idx="0">
                  <c:v>-20.55</c:v>
                </c:pt>
                <c:pt idx="1">
                  <c:v>-23.77</c:v>
                </c:pt>
                <c:pt idx="2">
                  <c:v>-49.9</c:v>
                </c:pt>
                <c:pt idx="3">
                  <c:v>-25.56</c:v>
                </c:pt>
              </c:numCache>
            </c:numRef>
          </c:val>
          <c:smooth val="0"/>
        </c:ser>
        <c:ser>
          <c:idx val="3"/>
          <c:order val="3"/>
          <c:tx>
            <c:strRef>
              <c:f>Sheet1!$E$1</c:f>
              <c:strCache>
                <c:ptCount val="1"/>
                <c:pt idx="0">
                  <c:v>lower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Sheet1!$E$2:$E$5</c:f>
              <c:numCache>
                <c:formatCode>General</c:formatCode>
                <c:ptCount val="4"/>
                <c:pt idx="0">
                  <c:v>-2.42</c:v>
                </c:pt>
                <c:pt idx="1">
                  <c:v>0.93</c:v>
                </c:pt>
                <c:pt idx="2">
                  <c:v>-41.25</c:v>
                </c:pt>
                <c:pt idx="3">
                  <c:v>-6</c:v>
                </c:pt>
              </c:numCache>
            </c:numRef>
          </c:val>
          <c:smooth val="0"/>
        </c:ser>
        <c:dLbls>
          <c:showLegendKey val="0"/>
          <c:showVal val="0"/>
          <c:showCatName val="0"/>
          <c:showSerName val="0"/>
          <c:showPercent val="0"/>
          <c:showBubbleSize val="0"/>
        </c:dLbls>
        <c:hiLowLines/>
        <c:upDownBars>
          <c:gapWidth val="150"/>
          <c:upBars/>
          <c:downBars>
            <c:spPr>
              <a:solidFill>
                <a:schemeClr val="bg2">
                  <a:lumMod val="50000"/>
                </a:schemeClr>
              </a:solidFill>
              <a:ln>
                <a:solidFill>
                  <a:schemeClr val="bg2">
                    <a:lumMod val="50000"/>
                  </a:schemeClr>
                </a:solidFill>
              </a:ln>
            </c:spPr>
          </c:downBars>
        </c:upDownBars>
        <c:axId val="145826304"/>
        <c:axId val="50552128"/>
      </c:stockChart>
      <c:catAx>
        <c:axId val="145826304"/>
        <c:scaling>
          <c:orientation val="minMax"/>
        </c:scaling>
        <c:delete val="1"/>
        <c:axPos val="b"/>
        <c:numFmt formatCode="General" sourceLinked="1"/>
        <c:majorTickMark val="out"/>
        <c:minorTickMark val="none"/>
        <c:tickLblPos val="none"/>
        <c:crossAx val="50552128"/>
        <c:crosses val="autoZero"/>
        <c:auto val="1"/>
        <c:lblAlgn val="ctr"/>
        <c:lblOffset val="100"/>
        <c:noMultiLvlLbl val="0"/>
      </c:catAx>
      <c:valAx>
        <c:axId val="50552128"/>
        <c:scaling>
          <c:orientation val="minMax"/>
        </c:scaling>
        <c:delete val="0"/>
        <c:axPos val="l"/>
        <c:majorGridlines/>
        <c:numFmt formatCode="General" sourceLinked="1"/>
        <c:majorTickMark val="out"/>
        <c:minorTickMark val="none"/>
        <c:tickLblPos val="nextTo"/>
        <c:txPr>
          <a:bodyPr/>
          <a:lstStyle/>
          <a:p>
            <a:pPr>
              <a:defRPr sz="1100"/>
            </a:pPr>
            <a:endParaRPr lang="en-US"/>
          </a:p>
        </c:txPr>
        <c:crossAx val="1458263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Sheet1!$B$1</c:f>
              <c:strCache>
                <c:ptCount val="1"/>
                <c:pt idx="0">
                  <c:v>upper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6.42</c:v>
                </c:pt>
                <c:pt idx="1">
                  <c:v>21.43</c:v>
                </c:pt>
                <c:pt idx="2">
                  <c:v>-2.36</c:v>
                </c:pt>
                <c:pt idx="3">
                  <c:v>11.76</c:v>
                </c:pt>
              </c:numCache>
            </c:numRef>
          </c:val>
          <c:smooth val="0"/>
        </c:ser>
        <c:ser>
          <c:idx val="1"/>
          <c:order val="1"/>
          <c:tx>
            <c:strRef>
              <c:f>Sheet1!$C$1</c:f>
              <c:strCache>
                <c:ptCount val="1"/>
                <c:pt idx="0">
                  <c:v>mean + 2SD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Sheet1!$C$2:$C$5</c:f>
              <c:numCache>
                <c:formatCode>General</c:formatCode>
                <c:ptCount val="4"/>
                <c:pt idx="0">
                  <c:v>20.24799999999999</c:v>
                </c:pt>
                <c:pt idx="1">
                  <c:v>41.11</c:v>
                </c:pt>
                <c:pt idx="2">
                  <c:v>0.1</c:v>
                </c:pt>
                <c:pt idx="3">
                  <c:v>41.63</c:v>
                </c:pt>
              </c:numCache>
            </c:numRef>
          </c:val>
          <c:smooth val="0"/>
        </c:ser>
        <c:ser>
          <c:idx val="2"/>
          <c:order val="2"/>
          <c:tx>
            <c:strRef>
              <c:f>Sheet1!$D$1</c:f>
              <c:strCache>
                <c:ptCount val="1"/>
                <c:pt idx="0">
                  <c:v>mena-2SD</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Sheet1!$D$2:$D$5</c:f>
              <c:numCache>
                <c:formatCode>General</c:formatCode>
                <c:ptCount val="4"/>
                <c:pt idx="0">
                  <c:v>-11.592000000000002</c:v>
                </c:pt>
                <c:pt idx="1">
                  <c:v>-2.8899999999999997</c:v>
                </c:pt>
                <c:pt idx="2">
                  <c:v>-22.99</c:v>
                </c:pt>
                <c:pt idx="3">
                  <c:v>-3.7800000000000002</c:v>
                </c:pt>
              </c:numCache>
            </c:numRef>
          </c:val>
          <c:smooth val="0"/>
        </c:ser>
        <c:ser>
          <c:idx val="3"/>
          <c:order val="3"/>
          <c:tx>
            <c:strRef>
              <c:f>Sheet1!$E$1</c:f>
              <c:strCache>
                <c:ptCount val="1"/>
                <c:pt idx="0">
                  <c:v>lower</c:v>
                </c:pt>
              </c:strCache>
            </c:strRef>
          </c:tx>
          <c:spPr>
            <a:ln w="28575">
              <a:noFill/>
            </a:ln>
          </c:spPr>
          <c:marker>
            <c:symbol val="none"/>
          </c:marker>
          <c:cat>
            <c:numRef>
              <c:f>Sheet1!$A$2:$A$5</c:f>
              <c:numCache>
                <c:formatCode>General</c:formatCode>
                <c:ptCount val="4"/>
                <c:pt idx="0">
                  <c:v>1</c:v>
                </c:pt>
                <c:pt idx="1">
                  <c:v>2</c:v>
                </c:pt>
                <c:pt idx="2">
                  <c:v>3</c:v>
                </c:pt>
                <c:pt idx="3">
                  <c:v>4</c:v>
                </c:pt>
              </c:numCache>
            </c:numRef>
          </c:cat>
          <c:val>
            <c:numRef>
              <c:f>Sheet1!$E$2:$E$5</c:f>
              <c:numCache>
                <c:formatCode>General</c:formatCode>
                <c:ptCount val="4"/>
                <c:pt idx="0">
                  <c:v>2.23</c:v>
                </c:pt>
                <c:pt idx="1">
                  <c:v>16.79</c:v>
                </c:pt>
                <c:pt idx="2">
                  <c:v>-20.64</c:v>
                </c:pt>
                <c:pt idx="3">
                  <c:v>3.13</c:v>
                </c:pt>
              </c:numCache>
            </c:numRef>
          </c:val>
          <c:smooth val="0"/>
        </c:ser>
        <c:dLbls>
          <c:showLegendKey val="0"/>
          <c:showVal val="0"/>
          <c:showCatName val="0"/>
          <c:showSerName val="0"/>
          <c:showPercent val="0"/>
          <c:showBubbleSize val="0"/>
        </c:dLbls>
        <c:hiLowLines/>
        <c:upDownBars>
          <c:gapWidth val="150"/>
          <c:upBars/>
          <c:downBars>
            <c:spPr>
              <a:solidFill>
                <a:schemeClr val="bg2">
                  <a:lumMod val="50000"/>
                </a:schemeClr>
              </a:solidFill>
              <a:ln>
                <a:solidFill>
                  <a:schemeClr val="bg2">
                    <a:lumMod val="50000"/>
                  </a:schemeClr>
                </a:solidFill>
              </a:ln>
            </c:spPr>
          </c:downBars>
        </c:upDownBars>
        <c:axId val="145827328"/>
        <c:axId val="145761408"/>
      </c:stockChart>
      <c:catAx>
        <c:axId val="145827328"/>
        <c:scaling>
          <c:orientation val="minMax"/>
        </c:scaling>
        <c:delete val="1"/>
        <c:axPos val="b"/>
        <c:numFmt formatCode="General" sourceLinked="1"/>
        <c:majorTickMark val="out"/>
        <c:minorTickMark val="none"/>
        <c:tickLblPos val="none"/>
        <c:crossAx val="145761408"/>
        <c:crosses val="autoZero"/>
        <c:auto val="1"/>
        <c:lblAlgn val="ctr"/>
        <c:lblOffset val="100"/>
        <c:noMultiLvlLbl val="0"/>
      </c:catAx>
      <c:valAx>
        <c:axId val="145761408"/>
        <c:scaling>
          <c:orientation val="minMax"/>
        </c:scaling>
        <c:delete val="0"/>
        <c:axPos val="l"/>
        <c:majorGridlines/>
        <c:numFmt formatCode="General" sourceLinked="1"/>
        <c:majorTickMark val="out"/>
        <c:minorTickMark val="none"/>
        <c:tickLblPos val="nextTo"/>
        <c:txPr>
          <a:bodyPr/>
          <a:lstStyle/>
          <a:p>
            <a:pPr>
              <a:defRPr sz="1100"/>
            </a:pPr>
            <a:endParaRPr lang="en-US"/>
          </a:p>
        </c:txPr>
        <c:crossAx val="145827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3A5210-49FB-4EF0-9871-5A9BC3765E1C}" type="datetimeFigureOut">
              <a:rPr lang="en-US" smtClean="0"/>
              <a:t>4/28/2014</a:t>
            </a:fld>
            <a:endParaRPr lang="en-US"/>
          </a:p>
        </p:txBody>
      </p:sp>
      <p:sp>
        <p:nvSpPr>
          <p:cNvPr id="4" name="Slide Image Placeholder 3"/>
          <p:cNvSpPr>
            <a:spLocks noGrp="1" noRot="1" noChangeAspect="1"/>
          </p:cNvSpPr>
          <p:nvPr>
            <p:ph type="sldImg" idx="2"/>
          </p:nvPr>
        </p:nvSpPr>
        <p:spPr>
          <a:xfrm>
            <a:off x="560388" y="685800"/>
            <a:ext cx="57372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575B4-650C-424E-BEBF-3903B68D2B6F}" type="slidenum">
              <a:rPr lang="en-US" smtClean="0"/>
              <a:t>‹#›</a:t>
            </a:fld>
            <a:endParaRPr lang="en-US"/>
          </a:p>
        </p:txBody>
      </p:sp>
    </p:spTree>
    <p:extLst>
      <p:ext uri="{BB962C8B-B14F-4D97-AF65-F5344CB8AC3E}">
        <p14:creationId xmlns:p14="http://schemas.microsoft.com/office/powerpoint/2010/main" val="288763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575B4-650C-424E-BEBF-3903B68D2B6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1" y="17256133"/>
            <a:ext cx="51206400" cy="13347695"/>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12" name="Rectangle 11"/>
          <p:cNvSpPr/>
          <p:nvPr/>
        </p:nvSpPr>
        <p:spPr>
          <a:xfrm>
            <a:off x="1" y="0"/>
            <a:ext cx="51206400" cy="1725613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dirty="0"/>
          </a:p>
        </p:txBody>
      </p:sp>
      <p:sp>
        <p:nvSpPr>
          <p:cNvPr id="13" name="Rectangle 12"/>
          <p:cNvSpPr/>
          <p:nvPr/>
        </p:nvSpPr>
        <p:spPr>
          <a:xfrm>
            <a:off x="1" y="11835939"/>
            <a:ext cx="51206400" cy="10201275"/>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14" name="Oval 13"/>
          <p:cNvSpPr/>
          <p:nvPr/>
        </p:nvSpPr>
        <p:spPr>
          <a:xfrm>
            <a:off x="1" y="7140893"/>
            <a:ext cx="51206400" cy="2278284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3" name="Subtitle 2"/>
          <p:cNvSpPr>
            <a:spLocks noGrp="1"/>
          </p:cNvSpPr>
          <p:nvPr>
            <p:ph type="subTitle" idx="1"/>
          </p:nvPr>
        </p:nvSpPr>
        <p:spPr>
          <a:xfrm>
            <a:off x="8253252" y="22546984"/>
            <a:ext cx="31567256" cy="3936457"/>
          </a:xfrm>
        </p:spPr>
        <p:txBody>
          <a:bodyPr>
            <a:normAutofit/>
          </a:bodyPr>
          <a:lstStyle>
            <a:lvl1pPr marL="0" indent="0" algn="l">
              <a:buNone/>
              <a:defRPr sz="10600">
                <a:solidFill>
                  <a:schemeClr val="tx2"/>
                </a:solidFill>
              </a:defRPr>
            </a:lvl1pPr>
            <a:lvl2pPr marL="2194743" indent="0" algn="ctr">
              <a:buNone/>
              <a:defRPr>
                <a:solidFill>
                  <a:schemeClr val="tx1">
                    <a:tint val="75000"/>
                  </a:schemeClr>
                </a:solidFill>
              </a:defRPr>
            </a:lvl2pPr>
            <a:lvl3pPr marL="4389486" indent="0" algn="ctr">
              <a:buNone/>
              <a:defRPr>
                <a:solidFill>
                  <a:schemeClr val="tx1">
                    <a:tint val="75000"/>
                  </a:schemeClr>
                </a:solidFill>
              </a:defRPr>
            </a:lvl3pPr>
            <a:lvl4pPr marL="6584229" indent="0" algn="ctr">
              <a:buNone/>
              <a:defRPr>
                <a:solidFill>
                  <a:schemeClr val="tx1">
                    <a:tint val="75000"/>
                  </a:schemeClr>
                </a:solidFill>
              </a:defRPr>
            </a:lvl4pPr>
            <a:lvl5pPr marL="8778972" indent="0" algn="ctr">
              <a:buNone/>
              <a:defRPr>
                <a:solidFill>
                  <a:schemeClr val="tx1">
                    <a:tint val="75000"/>
                  </a:schemeClr>
                </a:solidFill>
              </a:defRPr>
            </a:lvl5pPr>
            <a:lvl6pPr marL="10973714" indent="0" algn="ctr">
              <a:buNone/>
              <a:defRPr>
                <a:solidFill>
                  <a:schemeClr val="tx1">
                    <a:tint val="75000"/>
                  </a:schemeClr>
                </a:solidFill>
              </a:defRPr>
            </a:lvl6pPr>
            <a:lvl7pPr marL="13168457" indent="0" algn="ctr">
              <a:buNone/>
              <a:defRPr>
                <a:solidFill>
                  <a:schemeClr val="tx1">
                    <a:tint val="75000"/>
                  </a:schemeClr>
                </a:solidFill>
              </a:defRPr>
            </a:lvl7pPr>
            <a:lvl8pPr marL="15363200" indent="0" algn="ctr">
              <a:buNone/>
              <a:defRPr>
                <a:solidFill>
                  <a:schemeClr val="tx1">
                    <a:tint val="75000"/>
                  </a:schemeClr>
                </a:solidFill>
              </a:defRPr>
            </a:lvl8pPr>
            <a:lvl9pPr marL="1755794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FEACF5-736F-4BDF-8AB5-F8696C872EE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78A4-398D-40E4-9692-3C3387A62EC8}" type="slidenum">
              <a:rPr lang="en-US" smtClean="0"/>
              <a:pPr/>
              <a:t>‹#›</a:t>
            </a:fld>
            <a:endParaRPr lang="en-US"/>
          </a:p>
        </p:txBody>
      </p:sp>
      <p:sp>
        <p:nvSpPr>
          <p:cNvPr id="2" name="Title 1"/>
          <p:cNvSpPr>
            <a:spLocks noGrp="1"/>
          </p:cNvSpPr>
          <p:nvPr>
            <p:ph type="ctrTitle"/>
          </p:nvPr>
        </p:nvSpPr>
        <p:spPr>
          <a:xfrm>
            <a:off x="4578458" y="13977846"/>
            <a:ext cx="40181965" cy="8002008"/>
          </a:xfrm>
          <a:effectLst/>
        </p:spPr>
        <p:txBody>
          <a:bodyPr>
            <a:noAutofit/>
          </a:bodyPr>
          <a:lstStyle>
            <a:lvl1pPr marL="3072640" indent="-2194743" algn="l">
              <a:defRPr sz="259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0" y="3264406"/>
            <a:ext cx="35844480" cy="1550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EACF5-736F-4BDF-8AB5-F8696C872EE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1045" y="1680210"/>
            <a:ext cx="11521440" cy="23376087"/>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18615038" y="3264408"/>
            <a:ext cx="27044007" cy="218427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FEACF5-736F-4BDF-8AB5-F8696C872EE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FEACF5-736F-4BDF-8AB5-F8696C872EE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78A4-398D-40E4-9692-3C3387A62EC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6400800" y="3264411"/>
            <a:ext cx="35844480" cy="1550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 y="17256133"/>
            <a:ext cx="51206400" cy="13347695"/>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8" name="Rectangle 7"/>
          <p:cNvSpPr/>
          <p:nvPr/>
        </p:nvSpPr>
        <p:spPr>
          <a:xfrm>
            <a:off x="1" y="0"/>
            <a:ext cx="51206400" cy="1725613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dirty="0"/>
          </a:p>
        </p:txBody>
      </p:sp>
      <p:sp>
        <p:nvSpPr>
          <p:cNvPr id="9" name="Rectangle 8"/>
          <p:cNvSpPr/>
          <p:nvPr/>
        </p:nvSpPr>
        <p:spPr>
          <a:xfrm>
            <a:off x="1" y="11835939"/>
            <a:ext cx="51206400" cy="10201275"/>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10" name="Oval 9"/>
          <p:cNvSpPr/>
          <p:nvPr/>
        </p:nvSpPr>
        <p:spPr>
          <a:xfrm>
            <a:off x="1" y="7140893"/>
            <a:ext cx="51206400" cy="2278284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2" name="Title 1"/>
          <p:cNvSpPr>
            <a:spLocks noGrp="1"/>
          </p:cNvSpPr>
          <p:nvPr>
            <p:ph type="title"/>
          </p:nvPr>
        </p:nvSpPr>
        <p:spPr>
          <a:xfrm>
            <a:off x="11385893" y="9695444"/>
            <a:ext cx="33413330" cy="10814182"/>
          </a:xfrm>
          <a:effectLst/>
        </p:spPr>
        <p:txBody>
          <a:bodyPr anchor="b"/>
          <a:lstStyle>
            <a:lvl1pPr algn="r">
              <a:defRPr sz="221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1325654" y="20561021"/>
            <a:ext cx="33434766" cy="3728240"/>
          </a:xfrm>
        </p:spPr>
        <p:txBody>
          <a:bodyPr anchor="t"/>
          <a:lstStyle>
            <a:lvl1pPr marL="0" indent="0" algn="r">
              <a:buNone/>
              <a:defRPr sz="9600">
                <a:solidFill>
                  <a:schemeClr val="tx2"/>
                </a:solidFill>
              </a:defRPr>
            </a:lvl1pPr>
            <a:lvl2pPr marL="2194743" indent="0">
              <a:buNone/>
              <a:defRPr sz="8600">
                <a:solidFill>
                  <a:schemeClr val="tx1">
                    <a:tint val="75000"/>
                  </a:schemeClr>
                </a:solidFill>
              </a:defRPr>
            </a:lvl2pPr>
            <a:lvl3pPr marL="4389486" indent="0">
              <a:buNone/>
              <a:defRPr sz="7700">
                <a:solidFill>
                  <a:schemeClr val="tx1">
                    <a:tint val="75000"/>
                  </a:schemeClr>
                </a:solidFill>
              </a:defRPr>
            </a:lvl3pPr>
            <a:lvl4pPr marL="6584229" indent="0">
              <a:buNone/>
              <a:defRPr sz="6700">
                <a:solidFill>
                  <a:schemeClr val="tx1">
                    <a:tint val="75000"/>
                  </a:schemeClr>
                </a:solidFill>
              </a:defRPr>
            </a:lvl4pPr>
            <a:lvl5pPr marL="8778972" indent="0">
              <a:buNone/>
              <a:defRPr sz="6700">
                <a:solidFill>
                  <a:schemeClr val="tx1">
                    <a:tint val="75000"/>
                  </a:schemeClr>
                </a:solidFill>
              </a:defRPr>
            </a:lvl5pPr>
            <a:lvl6pPr marL="10973714" indent="0">
              <a:buNone/>
              <a:defRPr sz="6700">
                <a:solidFill>
                  <a:schemeClr val="tx1">
                    <a:tint val="75000"/>
                  </a:schemeClr>
                </a:solidFill>
              </a:defRPr>
            </a:lvl6pPr>
            <a:lvl7pPr marL="13168457" indent="0">
              <a:buNone/>
              <a:defRPr sz="6700">
                <a:solidFill>
                  <a:schemeClr val="tx1">
                    <a:tint val="75000"/>
                  </a:schemeClr>
                </a:solidFill>
              </a:defRPr>
            </a:lvl7pPr>
            <a:lvl8pPr marL="15363200" indent="0">
              <a:buNone/>
              <a:defRPr sz="6700">
                <a:solidFill>
                  <a:schemeClr val="tx1">
                    <a:tint val="75000"/>
                  </a:schemeClr>
                </a:solidFill>
              </a:defRPr>
            </a:lvl8pPr>
            <a:lvl9pPr marL="1755794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EACF5-736F-4BDF-8AB5-F8696C872EE6}"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7FEACF5-736F-4BDF-8AB5-F8696C872EE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78A4-398D-40E4-9692-3C3387A62EC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400795" y="3264406"/>
            <a:ext cx="18741542" cy="1550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26012852" y="3264411"/>
            <a:ext cx="18741542" cy="1550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00801" y="3264409"/>
            <a:ext cx="18741542" cy="2854938"/>
          </a:xfrm>
        </p:spPr>
        <p:txBody>
          <a:bodyPr anchor="b">
            <a:noAutofit/>
          </a:bodyPr>
          <a:lstStyle>
            <a:lvl1pPr marL="0" indent="0" algn="ctr">
              <a:buNone/>
              <a:defRPr lang="en-US" sz="115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194743" indent="0">
              <a:buNone/>
              <a:defRPr sz="9600" b="1"/>
            </a:lvl2pPr>
            <a:lvl3pPr marL="4389486" indent="0">
              <a:buNone/>
              <a:defRPr sz="8600" b="1"/>
            </a:lvl3pPr>
            <a:lvl4pPr marL="6584229" indent="0">
              <a:buNone/>
              <a:defRPr sz="7700" b="1"/>
            </a:lvl4pPr>
            <a:lvl5pPr marL="8778972" indent="0">
              <a:buNone/>
              <a:defRPr sz="7700" b="1"/>
            </a:lvl5pPr>
            <a:lvl6pPr marL="10973714" indent="0">
              <a:buNone/>
              <a:defRPr sz="7700" b="1"/>
            </a:lvl6pPr>
            <a:lvl7pPr marL="13168457" indent="0">
              <a:buNone/>
              <a:defRPr sz="7700" b="1"/>
            </a:lvl7pPr>
            <a:lvl8pPr marL="15363200" indent="0">
              <a:buNone/>
              <a:defRPr sz="7700" b="1"/>
            </a:lvl8pPr>
            <a:lvl9pPr marL="1755794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6476104" y="6248959"/>
            <a:ext cx="18741542" cy="12241530"/>
          </a:xfrm>
        </p:spPr>
        <p:txBody>
          <a:bodyPr>
            <a:normAutofit/>
          </a:bodyPr>
          <a:lstStyle>
            <a:lvl1pPr>
              <a:defRPr sz="8600"/>
            </a:lvl1pPr>
            <a:lvl2pPr>
              <a:defRPr sz="86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6024893" y="3264409"/>
            <a:ext cx="18741542" cy="2854938"/>
          </a:xfrm>
        </p:spPr>
        <p:txBody>
          <a:bodyPr anchor="b">
            <a:noAutofit/>
          </a:bodyPr>
          <a:lstStyle>
            <a:lvl1pPr marL="0" indent="0" algn="ctr">
              <a:buNone/>
              <a:defRPr lang="en-US" sz="115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194743" indent="0">
              <a:buNone/>
              <a:defRPr sz="9600" b="1"/>
            </a:lvl2pPr>
            <a:lvl3pPr marL="4389486" indent="0">
              <a:buNone/>
              <a:defRPr sz="8600" b="1"/>
            </a:lvl3pPr>
            <a:lvl4pPr marL="6584229" indent="0">
              <a:buNone/>
              <a:defRPr sz="7700" b="1"/>
            </a:lvl4pPr>
            <a:lvl5pPr marL="8778972" indent="0">
              <a:buNone/>
              <a:defRPr sz="7700" b="1"/>
            </a:lvl5pPr>
            <a:lvl6pPr marL="10973714" indent="0">
              <a:buNone/>
              <a:defRPr sz="7700" b="1"/>
            </a:lvl6pPr>
            <a:lvl7pPr marL="13168457" indent="0">
              <a:buNone/>
              <a:defRPr sz="7700" b="1"/>
            </a:lvl7pPr>
            <a:lvl8pPr marL="15363200" indent="0">
              <a:buNone/>
              <a:defRPr sz="7700" b="1"/>
            </a:lvl8pPr>
            <a:lvl9pPr marL="17557943" indent="0">
              <a:buNone/>
              <a:defRPr sz="7700" b="1"/>
            </a:lvl9pPr>
          </a:lstStyle>
          <a:p>
            <a:pPr marL="0" lvl="0" indent="0" algn="ctr" defTabSz="4389486" rtl="0" eaLnBrk="1" latinLnBrk="0" hangingPunct="1">
              <a:spcBef>
                <a:spcPct val="20000"/>
              </a:spcBef>
              <a:spcAft>
                <a:spcPts val="144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26012140" y="6243180"/>
            <a:ext cx="18741542" cy="12241530"/>
          </a:xfrm>
        </p:spPr>
        <p:txBody>
          <a:bodyPr>
            <a:normAutofit/>
          </a:bodyPr>
          <a:lstStyle>
            <a:lvl1pPr>
              <a:defRPr sz="8600"/>
            </a:lvl1pPr>
            <a:lvl2pPr>
              <a:defRPr sz="86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FEACF5-736F-4BDF-8AB5-F8696C872EE6}"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578A4-398D-40E4-9692-3C3387A62EC8}"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FEACF5-736F-4BDF-8AB5-F8696C872EE6}"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EACF5-736F-4BDF-8AB5-F8696C872EE6}"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98935" y="9861237"/>
            <a:ext cx="20362076" cy="5616025"/>
          </a:xfrm>
          <a:effectLst/>
        </p:spPr>
        <p:txBody>
          <a:bodyPr anchor="b">
            <a:noAutofit/>
          </a:bodyPr>
          <a:lstStyle>
            <a:lvl1pPr marL="1097371" indent="-1097371" algn="l">
              <a:defRPr sz="134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5723688" y="3264409"/>
            <a:ext cx="22495675" cy="21842732"/>
          </a:xfrm>
        </p:spPr>
        <p:txBody>
          <a:bodyPr anchor="ctr"/>
          <a:lstStyle>
            <a:lvl1pPr>
              <a:defRPr sz="10600"/>
            </a:lvl1pPr>
            <a:lvl2pPr>
              <a:defRPr sz="9600"/>
            </a:lvl2pPr>
            <a:lvl3pPr>
              <a:defRPr sz="8600"/>
            </a:lvl3pPr>
            <a:lvl4pPr>
              <a:defRPr sz="7700"/>
            </a:lvl4pPr>
            <a:lvl5pPr>
              <a:defRPr sz="67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24284" y="15608944"/>
            <a:ext cx="18976496" cy="9547600"/>
          </a:xfrm>
        </p:spPr>
        <p:txBody>
          <a:bodyPr/>
          <a:lstStyle>
            <a:lvl1pPr marL="0" indent="0">
              <a:buNone/>
              <a:defRPr sz="6700"/>
            </a:lvl1pPr>
            <a:lvl2pPr marL="2194743" indent="0">
              <a:buNone/>
              <a:defRPr sz="5800"/>
            </a:lvl2pPr>
            <a:lvl3pPr marL="4389486" indent="0">
              <a:buNone/>
              <a:defRPr sz="4800"/>
            </a:lvl3pPr>
            <a:lvl4pPr marL="6584229" indent="0">
              <a:buNone/>
              <a:defRPr sz="4300"/>
            </a:lvl4pPr>
            <a:lvl5pPr marL="8778972" indent="0">
              <a:buNone/>
              <a:defRPr sz="4300"/>
            </a:lvl5pPr>
            <a:lvl6pPr marL="10973714" indent="0">
              <a:buNone/>
              <a:defRPr sz="4300"/>
            </a:lvl6pPr>
            <a:lvl7pPr marL="13168457" indent="0">
              <a:buNone/>
              <a:defRPr sz="4300"/>
            </a:lvl7pPr>
            <a:lvl8pPr marL="15363200" indent="0">
              <a:buNone/>
              <a:defRPr sz="4300"/>
            </a:lvl8pPr>
            <a:lvl9pPr marL="17557943"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EACF5-736F-4BDF-8AB5-F8696C872EE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78A4-398D-40E4-9692-3C3387A62EC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17256133"/>
            <a:ext cx="51206400" cy="13347695"/>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9" name="Rectangle 8"/>
          <p:cNvSpPr/>
          <p:nvPr/>
        </p:nvSpPr>
        <p:spPr>
          <a:xfrm>
            <a:off x="1" y="0"/>
            <a:ext cx="51206400" cy="1725613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dirty="0"/>
          </a:p>
        </p:txBody>
      </p:sp>
      <p:sp>
        <p:nvSpPr>
          <p:cNvPr id="10" name="Rectangle 9"/>
          <p:cNvSpPr/>
          <p:nvPr/>
        </p:nvSpPr>
        <p:spPr>
          <a:xfrm>
            <a:off x="1" y="11835939"/>
            <a:ext cx="51206400" cy="10201275"/>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11" name="Oval 10"/>
          <p:cNvSpPr/>
          <p:nvPr/>
        </p:nvSpPr>
        <p:spPr>
          <a:xfrm>
            <a:off x="1" y="7140893"/>
            <a:ext cx="51206400" cy="2278284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3" name="Picture Placeholder 2"/>
          <p:cNvSpPr>
            <a:spLocks noGrp="1"/>
          </p:cNvSpPr>
          <p:nvPr>
            <p:ph type="pic" idx="1"/>
          </p:nvPr>
        </p:nvSpPr>
        <p:spPr>
          <a:xfrm>
            <a:off x="25060980" y="5100640"/>
            <a:ext cx="23042880" cy="13957834"/>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9600"/>
            </a:lvl1pPr>
            <a:lvl2pPr marL="2194743" indent="0">
              <a:buNone/>
              <a:defRPr sz="13400"/>
            </a:lvl2pPr>
            <a:lvl3pPr marL="4389486" indent="0">
              <a:buNone/>
              <a:defRPr sz="11500"/>
            </a:lvl3pPr>
            <a:lvl4pPr marL="6584229" indent="0">
              <a:buNone/>
              <a:defRPr sz="9600"/>
            </a:lvl4pPr>
            <a:lvl5pPr marL="8778972" indent="0">
              <a:buNone/>
              <a:defRPr sz="9600"/>
            </a:lvl5pPr>
            <a:lvl6pPr marL="10973714" indent="0">
              <a:buNone/>
              <a:defRPr sz="9600"/>
            </a:lvl6pPr>
            <a:lvl7pPr marL="13168457" indent="0">
              <a:buNone/>
              <a:defRPr sz="9600"/>
            </a:lvl7pPr>
            <a:lvl8pPr marL="15363200" indent="0">
              <a:buNone/>
              <a:defRPr sz="9600"/>
            </a:lvl8pPr>
            <a:lvl9pPr marL="17557943"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4916169" y="4509297"/>
            <a:ext cx="20687038" cy="9652476"/>
          </a:xfrm>
        </p:spPr>
        <p:txBody>
          <a:bodyPr anchor="b"/>
          <a:lstStyle>
            <a:lvl1pPr marL="877897" indent="-877897">
              <a:buFont typeface="Georgia" pitchFamily="18" charset="0"/>
              <a:buChar char="*"/>
              <a:defRPr sz="7700"/>
            </a:lvl1pPr>
            <a:lvl2pPr marL="2194743" indent="0">
              <a:buNone/>
              <a:defRPr sz="5800"/>
            </a:lvl2pPr>
            <a:lvl3pPr marL="4389486" indent="0">
              <a:buNone/>
              <a:defRPr sz="4800"/>
            </a:lvl3pPr>
            <a:lvl4pPr marL="6584229" indent="0">
              <a:buNone/>
              <a:defRPr sz="4300"/>
            </a:lvl4pPr>
            <a:lvl5pPr marL="8778972" indent="0">
              <a:buNone/>
              <a:defRPr sz="4300"/>
            </a:lvl5pPr>
            <a:lvl6pPr marL="10973714" indent="0">
              <a:buNone/>
              <a:defRPr sz="4300"/>
            </a:lvl6pPr>
            <a:lvl7pPr marL="13168457" indent="0">
              <a:buNone/>
              <a:defRPr sz="4300"/>
            </a:lvl7pPr>
            <a:lvl8pPr marL="15363200" indent="0">
              <a:buNone/>
              <a:defRPr sz="4300"/>
            </a:lvl8pPr>
            <a:lvl9pPr marL="17557943"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EACF5-736F-4BDF-8AB5-F8696C872EE6}"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78A4-398D-40E4-9692-3C3387A62EC8}" type="slidenum">
              <a:rPr lang="en-US" smtClean="0"/>
              <a:pPr/>
              <a:t>‹#›</a:t>
            </a:fld>
            <a:endParaRPr lang="en-US"/>
          </a:p>
        </p:txBody>
      </p:sp>
      <p:sp>
        <p:nvSpPr>
          <p:cNvPr id="2" name="Title 1"/>
          <p:cNvSpPr>
            <a:spLocks noGrp="1"/>
          </p:cNvSpPr>
          <p:nvPr>
            <p:ph type="title"/>
          </p:nvPr>
        </p:nvSpPr>
        <p:spPr>
          <a:xfrm>
            <a:off x="4072703" y="19922482"/>
            <a:ext cx="35747813" cy="5100637"/>
          </a:xfrm>
        </p:spPr>
        <p:txBody>
          <a:bodyPr anchor="b">
            <a:noAutofit/>
          </a:bodyPr>
          <a:lstStyle>
            <a:lvl1pPr algn="l">
              <a:defRPr sz="221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 y="22782850"/>
            <a:ext cx="51206400" cy="782097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8" name="Rectangle 7"/>
          <p:cNvSpPr/>
          <p:nvPr/>
        </p:nvSpPr>
        <p:spPr>
          <a:xfrm>
            <a:off x="1" y="0"/>
            <a:ext cx="51206400" cy="22782848"/>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dirty="0"/>
          </a:p>
        </p:txBody>
      </p:sp>
      <p:sp>
        <p:nvSpPr>
          <p:cNvPr id="9" name="Rectangle 8"/>
          <p:cNvSpPr/>
          <p:nvPr/>
        </p:nvSpPr>
        <p:spPr>
          <a:xfrm>
            <a:off x="1" y="16816057"/>
            <a:ext cx="51206400" cy="10201275"/>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10" name="Oval 9"/>
          <p:cNvSpPr/>
          <p:nvPr/>
        </p:nvSpPr>
        <p:spPr>
          <a:xfrm>
            <a:off x="1" y="7140893"/>
            <a:ext cx="51206400" cy="22782848"/>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49" tIns="219474" rIns="438949" bIns="219474" rtlCol="0" anchor="ctr"/>
          <a:lstStyle/>
          <a:p>
            <a:pPr algn="ctr"/>
            <a:endParaRPr lang="en-US"/>
          </a:p>
        </p:txBody>
      </p:sp>
      <p:sp>
        <p:nvSpPr>
          <p:cNvPr id="2" name="Title Placeholder 1"/>
          <p:cNvSpPr>
            <a:spLocks noGrp="1"/>
          </p:cNvSpPr>
          <p:nvPr>
            <p:ph type="title"/>
          </p:nvPr>
        </p:nvSpPr>
        <p:spPr>
          <a:xfrm>
            <a:off x="10042424" y="19510803"/>
            <a:ext cx="36470061" cy="5100637"/>
          </a:xfrm>
          <a:prstGeom prst="rect">
            <a:avLst/>
          </a:prstGeom>
          <a:effectLst/>
        </p:spPr>
        <p:txBody>
          <a:bodyPr vert="horz" lIns="438949" tIns="219474" rIns="438949" bIns="219474"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3267713"/>
            <a:ext cx="35844480" cy="15505938"/>
          </a:xfrm>
          <a:prstGeom prst="rect">
            <a:avLst/>
          </a:prstGeom>
        </p:spPr>
        <p:txBody>
          <a:bodyPr vert="horz" lIns="438949" tIns="219474" rIns="438949" bIns="2194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4564320" y="27543446"/>
            <a:ext cx="14081760" cy="1629371"/>
          </a:xfrm>
          <a:prstGeom prst="rect">
            <a:avLst/>
          </a:prstGeom>
        </p:spPr>
        <p:txBody>
          <a:bodyPr vert="horz" lIns="438949" tIns="219474" rIns="438949" bIns="219474" rtlCol="0" anchor="ctr"/>
          <a:lstStyle>
            <a:lvl1pPr algn="r">
              <a:defRPr sz="5300" b="1">
                <a:solidFill>
                  <a:schemeClr val="tx1">
                    <a:lumMod val="50000"/>
                    <a:lumOff val="50000"/>
                  </a:schemeClr>
                </a:solidFill>
              </a:defRPr>
            </a:lvl1pPr>
          </a:lstStyle>
          <a:p>
            <a:fld id="{27FEACF5-736F-4BDF-8AB5-F8696C872EE6}" type="datetimeFigureOut">
              <a:rPr lang="en-US" smtClean="0"/>
              <a:pPr/>
              <a:t>4/28/2014</a:t>
            </a:fld>
            <a:endParaRPr lang="en-US"/>
          </a:p>
        </p:txBody>
      </p:sp>
      <p:sp>
        <p:nvSpPr>
          <p:cNvPr id="5" name="Footer Placeholder 4"/>
          <p:cNvSpPr>
            <a:spLocks noGrp="1"/>
          </p:cNvSpPr>
          <p:nvPr>
            <p:ph type="ftr" sz="quarter" idx="3"/>
          </p:nvPr>
        </p:nvSpPr>
        <p:spPr>
          <a:xfrm>
            <a:off x="2560320" y="27543446"/>
            <a:ext cx="18775685" cy="1629371"/>
          </a:xfrm>
          <a:prstGeom prst="rect">
            <a:avLst/>
          </a:prstGeom>
        </p:spPr>
        <p:txBody>
          <a:bodyPr vert="horz" lIns="438949" tIns="219474" rIns="438949" bIns="219474" rtlCol="0" anchor="ctr"/>
          <a:lstStyle>
            <a:lvl1pPr algn="l">
              <a:defRPr sz="53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21336000" y="27543446"/>
            <a:ext cx="10241280" cy="1629371"/>
          </a:xfrm>
          <a:prstGeom prst="rect">
            <a:avLst/>
          </a:prstGeom>
        </p:spPr>
        <p:txBody>
          <a:bodyPr vert="horz" lIns="438949" tIns="219474" rIns="438949" bIns="219474" rtlCol="0" anchor="ctr"/>
          <a:lstStyle>
            <a:lvl1pPr algn="ctr">
              <a:defRPr sz="5800" b="1">
                <a:solidFill>
                  <a:schemeClr val="tx1">
                    <a:lumMod val="50000"/>
                    <a:lumOff val="50000"/>
                  </a:schemeClr>
                </a:solidFill>
              </a:defRPr>
            </a:lvl1pPr>
          </a:lstStyle>
          <a:p>
            <a:fld id="{851578A4-398D-40E4-9692-3C3387A62E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1536320" indent="-1536320" algn="r" defTabSz="4389486" rtl="0" eaLnBrk="1" latinLnBrk="0" hangingPunct="1">
        <a:spcBef>
          <a:spcPct val="0"/>
        </a:spcBef>
        <a:buClr>
          <a:schemeClr val="accent6">
            <a:lumMod val="75000"/>
          </a:schemeClr>
        </a:buClr>
        <a:buSzPct val="128000"/>
        <a:buFont typeface="Georgia" pitchFamily="18" charset="0"/>
        <a:buChar char="*"/>
        <a:defRPr sz="22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97371"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10600" kern="1200">
          <a:solidFill>
            <a:schemeClr val="tx1">
              <a:lumMod val="75000"/>
              <a:lumOff val="25000"/>
            </a:schemeClr>
          </a:solidFill>
          <a:latin typeface="+mn-lt"/>
          <a:ea typeface="+mn-ea"/>
          <a:cs typeface="+mn-cs"/>
        </a:defRPr>
      </a:lvl1pPr>
      <a:lvl2pPr marL="2633691"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9600" kern="1200">
          <a:solidFill>
            <a:schemeClr val="tx1">
              <a:lumMod val="75000"/>
              <a:lumOff val="25000"/>
            </a:schemeClr>
          </a:solidFill>
          <a:latin typeface="+mn-lt"/>
          <a:ea typeface="+mn-ea"/>
          <a:cs typeface="+mn-cs"/>
        </a:defRPr>
      </a:lvl2pPr>
      <a:lvl3pPr marL="3950537"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8600" kern="1200">
          <a:solidFill>
            <a:schemeClr val="tx1">
              <a:lumMod val="75000"/>
              <a:lumOff val="25000"/>
            </a:schemeClr>
          </a:solidFill>
          <a:latin typeface="+mn-lt"/>
          <a:ea typeface="+mn-ea"/>
          <a:cs typeface="+mn-cs"/>
        </a:defRPr>
      </a:lvl3pPr>
      <a:lvl4pPr marL="5267383"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4pPr>
      <a:lvl5pPr marL="6672018"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5pPr>
      <a:lvl6pPr marL="7988864"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6pPr>
      <a:lvl7pPr marL="9437394"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7pPr>
      <a:lvl8pPr marL="10973714"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8pPr>
      <a:lvl9pPr marL="12422245" indent="-877897" algn="l" defTabSz="4389486"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9pPr>
    </p:bodyStyle>
    <p:otherStyle>
      <a:defPPr>
        <a:defRPr lang="en-US"/>
      </a:defPPr>
      <a:lvl1pPr marL="0" algn="l" defTabSz="4389486" rtl="0" eaLnBrk="1" latinLnBrk="0" hangingPunct="1">
        <a:defRPr sz="8600" kern="1200">
          <a:solidFill>
            <a:schemeClr val="tx1"/>
          </a:solidFill>
          <a:latin typeface="+mn-lt"/>
          <a:ea typeface="+mn-ea"/>
          <a:cs typeface="+mn-cs"/>
        </a:defRPr>
      </a:lvl1pPr>
      <a:lvl2pPr marL="2194743" algn="l" defTabSz="4389486" rtl="0" eaLnBrk="1" latinLnBrk="0" hangingPunct="1">
        <a:defRPr sz="8600" kern="1200">
          <a:solidFill>
            <a:schemeClr val="tx1"/>
          </a:solidFill>
          <a:latin typeface="+mn-lt"/>
          <a:ea typeface="+mn-ea"/>
          <a:cs typeface="+mn-cs"/>
        </a:defRPr>
      </a:lvl2pPr>
      <a:lvl3pPr marL="4389486" algn="l" defTabSz="4389486" rtl="0" eaLnBrk="1" latinLnBrk="0" hangingPunct="1">
        <a:defRPr sz="8600" kern="1200">
          <a:solidFill>
            <a:schemeClr val="tx1"/>
          </a:solidFill>
          <a:latin typeface="+mn-lt"/>
          <a:ea typeface="+mn-ea"/>
          <a:cs typeface="+mn-cs"/>
        </a:defRPr>
      </a:lvl3pPr>
      <a:lvl4pPr marL="6584229" algn="l" defTabSz="4389486" rtl="0" eaLnBrk="1" latinLnBrk="0" hangingPunct="1">
        <a:defRPr sz="8600" kern="1200">
          <a:solidFill>
            <a:schemeClr val="tx1"/>
          </a:solidFill>
          <a:latin typeface="+mn-lt"/>
          <a:ea typeface="+mn-ea"/>
          <a:cs typeface="+mn-cs"/>
        </a:defRPr>
      </a:lvl4pPr>
      <a:lvl5pPr marL="8778972" algn="l" defTabSz="4389486" rtl="0" eaLnBrk="1" latinLnBrk="0" hangingPunct="1">
        <a:defRPr sz="8600" kern="1200">
          <a:solidFill>
            <a:schemeClr val="tx1"/>
          </a:solidFill>
          <a:latin typeface="+mn-lt"/>
          <a:ea typeface="+mn-ea"/>
          <a:cs typeface="+mn-cs"/>
        </a:defRPr>
      </a:lvl5pPr>
      <a:lvl6pPr marL="10973714" algn="l" defTabSz="4389486" rtl="0" eaLnBrk="1" latinLnBrk="0" hangingPunct="1">
        <a:defRPr sz="8600" kern="1200">
          <a:solidFill>
            <a:schemeClr val="tx1"/>
          </a:solidFill>
          <a:latin typeface="+mn-lt"/>
          <a:ea typeface="+mn-ea"/>
          <a:cs typeface="+mn-cs"/>
        </a:defRPr>
      </a:lvl6pPr>
      <a:lvl7pPr marL="13168457" algn="l" defTabSz="4389486" rtl="0" eaLnBrk="1" latinLnBrk="0" hangingPunct="1">
        <a:defRPr sz="8600" kern="1200">
          <a:solidFill>
            <a:schemeClr val="tx1"/>
          </a:solidFill>
          <a:latin typeface="+mn-lt"/>
          <a:ea typeface="+mn-ea"/>
          <a:cs typeface="+mn-cs"/>
        </a:defRPr>
      </a:lvl7pPr>
      <a:lvl8pPr marL="15363200" algn="l" defTabSz="4389486" rtl="0" eaLnBrk="1" latinLnBrk="0" hangingPunct="1">
        <a:defRPr sz="8600" kern="1200">
          <a:solidFill>
            <a:schemeClr val="tx1"/>
          </a:solidFill>
          <a:latin typeface="+mn-lt"/>
          <a:ea typeface="+mn-ea"/>
          <a:cs typeface="+mn-cs"/>
        </a:defRPr>
      </a:lvl8pPr>
      <a:lvl9pPr marL="17557943" algn="l" defTabSz="438948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image" Target="../media/image5.emf"/><Relationship Id="rId5" Type="http://schemas.openxmlformats.org/officeDocument/2006/relationships/chart" Target="../charts/chart1.xml"/><Relationship Id="rId10" Type="http://schemas.openxmlformats.org/officeDocument/2006/relationships/image" Target="../media/image4.emf"/><Relationship Id="rId4" Type="http://schemas.openxmlformats.org/officeDocument/2006/relationships/image" Target="../media/image2.jpeg"/><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ontent Placeholder 4"/>
          <p:cNvSpPr txBox="1">
            <a:spLocks/>
          </p:cNvSpPr>
          <p:nvPr/>
        </p:nvSpPr>
        <p:spPr>
          <a:xfrm>
            <a:off x="12929792" y="17462152"/>
            <a:ext cx="25634848" cy="12313368"/>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800" b="0" i="0" u="none" strike="noStrike" kern="1200" cap="none" spc="0" normalizeH="0" baseline="0" noProof="0" dirty="0">
              <a:ln>
                <a:noFill/>
              </a:ln>
              <a:solidFill>
                <a:schemeClr val="dk1"/>
              </a:solidFill>
              <a:effectLst/>
              <a:uLnTx/>
              <a:uFillTx/>
              <a:latin typeface="+mn-lt"/>
              <a:ea typeface="+mn-ea"/>
              <a:cs typeface="+mn-cs"/>
            </a:endParaRPr>
          </a:p>
        </p:txBody>
      </p:sp>
      <p:sp>
        <p:nvSpPr>
          <p:cNvPr id="13" name="Content Placeholder 4"/>
          <p:cNvSpPr txBox="1">
            <a:spLocks/>
          </p:cNvSpPr>
          <p:nvPr/>
        </p:nvSpPr>
        <p:spPr>
          <a:xfrm>
            <a:off x="12857784" y="6093822"/>
            <a:ext cx="25634848" cy="10800000"/>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800" b="0" i="0" u="none" strike="noStrike" kern="1200" cap="none" spc="0" normalizeH="0" baseline="0" noProof="0" dirty="0">
              <a:ln>
                <a:noFill/>
              </a:ln>
              <a:solidFill>
                <a:schemeClr val="dk1"/>
              </a:solidFill>
              <a:effectLst/>
              <a:uLnTx/>
              <a:uFillTx/>
              <a:latin typeface="+mn-lt"/>
              <a:ea typeface="+mn-ea"/>
              <a:cs typeface="+mn-cs"/>
            </a:endParaRPr>
          </a:p>
        </p:txBody>
      </p:sp>
      <p:sp>
        <p:nvSpPr>
          <p:cNvPr id="31" name="Rectangle 30"/>
          <p:cNvSpPr/>
          <p:nvPr/>
        </p:nvSpPr>
        <p:spPr>
          <a:xfrm>
            <a:off x="13577864" y="18038216"/>
            <a:ext cx="23762640" cy="108732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idx="4294967295"/>
          </p:nvPr>
        </p:nvSpPr>
        <p:spPr>
          <a:xfrm>
            <a:off x="5656984" y="-94447"/>
            <a:ext cx="39316368" cy="5603271"/>
          </a:xfrm>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en-US" sz="8000" dirty="0" smtClean="0">
                <a:solidFill>
                  <a:srgbClr val="CC0099"/>
                </a:solidFill>
                <a:effectLst/>
                <a:latin typeface="Arial" pitchFamily="34" charset="0"/>
                <a:cs typeface="Arial" pitchFamily="34" charset="0"/>
              </a:rPr>
              <a:t>The </a:t>
            </a:r>
            <a:r>
              <a:rPr lang="en-US" sz="8000" dirty="0">
                <a:solidFill>
                  <a:srgbClr val="CC0099"/>
                </a:solidFill>
                <a:effectLst/>
                <a:latin typeface="Arial" pitchFamily="34" charset="0"/>
                <a:cs typeface="Arial" pitchFamily="34" charset="0"/>
              </a:rPr>
              <a:t>effect of vitamin D on progression of kidney function and </a:t>
            </a:r>
            <a:r>
              <a:rPr lang="en-US" sz="8000" dirty="0" err="1">
                <a:solidFill>
                  <a:srgbClr val="CC0099"/>
                </a:solidFill>
                <a:effectLst/>
                <a:latin typeface="Arial" pitchFamily="34" charset="0"/>
                <a:cs typeface="Arial" pitchFamily="34" charset="0"/>
              </a:rPr>
              <a:t>microalbuminuria</a:t>
            </a:r>
            <a:r>
              <a:rPr lang="en-US" sz="8000" dirty="0">
                <a:solidFill>
                  <a:srgbClr val="CC0099"/>
                </a:solidFill>
                <a:effectLst/>
                <a:latin typeface="Arial" pitchFamily="34" charset="0"/>
                <a:cs typeface="Arial" pitchFamily="34" charset="0"/>
              </a:rPr>
              <a:t> in type 2 diabetic patients</a:t>
            </a:r>
            <a:r>
              <a:rPr lang="en-US" sz="9600" dirty="0">
                <a:solidFill>
                  <a:srgbClr val="CC0099"/>
                </a:solidFill>
                <a:effectLst/>
                <a:latin typeface="Arial" pitchFamily="34" charset="0"/>
                <a:cs typeface="Arial" pitchFamily="34" charset="0"/>
              </a:rPr>
              <a:t/>
            </a:r>
            <a:br>
              <a:rPr lang="en-US" sz="9600" dirty="0">
                <a:solidFill>
                  <a:srgbClr val="CC0099"/>
                </a:solidFill>
                <a:effectLst/>
                <a:latin typeface="Arial" pitchFamily="34" charset="0"/>
                <a:cs typeface="Arial" pitchFamily="34" charset="0"/>
              </a:rPr>
            </a:br>
            <a:r>
              <a:rPr lang="en-US" sz="4400" b="0" dirty="0" err="1" smtClean="0">
                <a:effectLst/>
                <a:latin typeface="Arial" pitchFamily="34" charset="0"/>
                <a:cs typeface="Arial" pitchFamily="34" charset="0"/>
              </a:rPr>
              <a:t>Preaw</a:t>
            </a:r>
            <a:r>
              <a:rPr lang="en-US" sz="4400" b="0" dirty="0" smtClean="0">
                <a:effectLst/>
                <a:latin typeface="Arial" pitchFamily="34" charset="0"/>
                <a:cs typeface="Arial" pitchFamily="34" charset="0"/>
              </a:rPr>
              <a:t> </a:t>
            </a:r>
            <a:r>
              <a:rPr lang="en-US" sz="4400" b="0" dirty="0" err="1">
                <a:effectLst/>
                <a:latin typeface="Arial" pitchFamily="34" charset="0"/>
                <a:cs typeface="Arial" pitchFamily="34" charset="0"/>
              </a:rPr>
              <a:t>Hanseree</a:t>
            </a:r>
            <a:r>
              <a:rPr lang="en-US" sz="4400" b="0" dirty="0">
                <a:effectLst/>
                <a:latin typeface="Arial" pitchFamily="34" charset="0"/>
                <a:cs typeface="Arial" pitchFamily="34" charset="0"/>
              </a:rPr>
              <a:t> MD, </a:t>
            </a:r>
            <a:r>
              <a:rPr lang="en-US" sz="4400" b="0" dirty="0" err="1">
                <a:effectLst/>
                <a:latin typeface="Arial" pitchFamily="34" charset="0"/>
                <a:cs typeface="Arial" pitchFamily="34" charset="0"/>
              </a:rPr>
              <a:t>Sarawut</a:t>
            </a:r>
            <a:r>
              <a:rPr lang="en-US" sz="4400" b="0" dirty="0">
                <a:effectLst/>
                <a:latin typeface="Arial" pitchFamily="34" charset="0"/>
                <a:cs typeface="Arial" pitchFamily="34" charset="0"/>
              </a:rPr>
              <a:t> </a:t>
            </a:r>
            <a:r>
              <a:rPr lang="en-US" sz="4400" b="0" dirty="0" err="1">
                <a:effectLst/>
                <a:latin typeface="Arial" pitchFamily="34" charset="0"/>
                <a:cs typeface="Arial" pitchFamily="34" charset="0"/>
              </a:rPr>
              <a:t>Summachiwakij</a:t>
            </a:r>
            <a:r>
              <a:rPr lang="en-US" sz="4400" b="0" dirty="0">
                <a:effectLst/>
                <a:latin typeface="Arial" pitchFamily="34" charset="0"/>
                <a:cs typeface="Arial" pitchFamily="34" charset="0"/>
              </a:rPr>
              <a:t> MD, </a:t>
            </a:r>
            <a:r>
              <a:rPr lang="en-US" sz="4400" b="0" dirty="0" err="1">
                <a:effectLst/>
                <a:latin typeface="Arial" pitchFamily="34" charset="0"/>
                <a:cs typeface="Arial" pitchFamily="34" charset="0"/>
              </a:rPr>
              <a:t>Supat</a:t>
            </a:r>
            <a:r>
              <a:rPr lang="en-US" sz="4400" b="0" dirty="0">
                <a:effectLst/>
                <a:latin typeface="Arial" pitchFamily="34" charset="0"/>
                <a:cs typeface="Arial" pitchFamily="34" charset="0"/>
              </a:rPr>
              <a:t> </a:t>
            </a:r>
            <a:r>
              <a:rPr lang="en-US" sz="4400" b="0" dirty="0" err="1">
                <a:effectLst/>
                <a:latin typeface="Arial" pitchFamily="34" charset="0"/>
                <a:cs typeface="Arial" pitchFamily="34" charset="0"/>
              </a:rPr>
              <a:t>Thongpooswan</a:t>
            </a:r>
            <a:r>
              <a:rPr lang="en-US" sz="4400" b="0" dirty="0">
                <a:effectLst/>
                <a:latin typeface="Arial" pitchFamily="34" charset="0"/>
                <a:cs typeface="Arial" pitchFamily="34" charset="0"/>
              </a:rPr>
              <a:t> MD</a:t>
            </a:r>
            <a:r>
              <a:rPr lang="en-US" sz="4400" b="0" dirty="0" smtClean="0">
                <a:effectLst/>
                <a:latin typeface="Arial" pitchFamily="34" charset="0"/>
                <a:cs typeface="Arial" pitchFamily="34" charset="0"/>
              </a:rPr>
              <a:t>,</a:t>
            </a:r>
            <a:br>
              <a:rPr lang="en-US" sz="4400" b="0" dirty="0" smtClean="0">
                <a:effectLst/>
                <a:latin typeface="Arial" pitchFamily="34" charset="0"/>
                <a:cs typeface="Arial" pitchFamily="34" charset="0"/>
              </a:rPr>
            </a:br>
            <a:r>
              <a:rPr lang="en-US" sz="4400" b="0" dirty="0" smtClean="0">
                <a:effectLst/>
                <a:latin typeface="Arial" pitchFamily="34" charset="0"/>
                <a:cs typeface="Arial" pitchFamily="34" charset="0"/>
              </a:rPr>
              <a:t> </a:t>
            </a:r>
            <a:r>
              <a:rPr lang="en-US" sz="4400" b="0" dirty="0">
                <a:effectLst/>
                <a:latin typeface="Arial" pitchFamily="34" charset="0"/>
                <a:cs typeface="Arial" pitchFamily="34" charset="0"/>
              </a:rPr>
              <a:t>Amit </a:t>
            </a:r>
            <a:r>
              <a:rPr lang="en-US" sz="4400" b="0" dirty="0" err="1">
                <a:effectLst/>
                <a:latin typeface="Arial" pitchFamily="34" charset="0"/>
                <a:cs typeface="Arial" pitchFamily="34" charset="0"/>
              </a:rPr>
              <a:t>Kachalia</a:t>
            </a:r>
            <a:r>
              <a:rPr lang="en-US" sz="4400" b="0" dirty="0">
                <a:effectLst/>
                <a:latin typeface="Arial" pitchFamily="34" charset="0"/>
                <a:cs typeface="Arial" pitchFamily="34" charset="0"/>
              </a:rPr>
              <a:t> MD, Vincent Rizzo MD, </a:t>
            </a:r>
            <a:r>
              <a:rPr lang="en-US" sz="4400" b="0" dirty="0" err="1">
                <a:effectLst/>
                <a:latin typeface="Arial" pitchFamily="34" charset="0"/>
                <a:cs typeface="Arial" pitchFamily="34" charset="0"/>
              </a:rPr>
              <a:t>Issac</a:t>
            </a:r>
            <a:r>
              <a:rPr lang="en-US" sz="4400" b="0" dirty="0">
                <a:effectLst/>
                <a:latin typeface="Arial" pitchFamily="34" charset="0"/>
                <a:cs typeface="Arial" pitchFamily="34" charset="0"/>
              </a:rPr>
              <a:t> </a:t>
            </a:r>
            <a:r>
              <a:rPr lang="en-US" sz="4400" b="0" dirty="0" err="1" smtClean="0">
                <a:effectLst/>
                <a:latin typeface="Arial" pitchFamily="34" charset="0"/>
                <a:cs typeface="Arial" pitchFamily="34" charset="0"/>
              </a:rPr>
              <a:t>Sachmechi</a:t>
            </a:r>
            <a:r>
              <a:rPr lang="en-US" sz="4400" b="0" dirty="0" smtClean="0">
                <a:effectLst/>
                <a:latin typeface="Arial" pitchFamily="34" charset="0"/>
                <a:cs typeface="Arial" pitchFamily="34" charset="0"/>
              </a:rPr>
              <a:t> MD</a:t>
            </a:r>
            <a:r>
              <a:rPr lang="en-US" sz="7200" dirty="0" smtClean="0">
                <a:solidFill>
                  <a:srgbClr val="CC0099"/>
                </a:solidFill>
                <a:effectLst/>
                <a:latin typeface="Arial" pitchFamily="34" charset="0"/>
                <a:cs typeface="Arial" pitchFamily="34" charset="0"/>
              </a:rPr>
              <a:t/>
            </a:r>
            <a:br>
              <a:rPr lang="en-US" sz="7200" dirty="0" smtClean="0">
                <a:solidFill>
                  <a:srgbClr val="CC0099"/>
                </a:solidFill>
                <a:effectLst/>
                <a:latin typeface="Arial" pitchFamily="34" charset="0"/>
                <a:cs typeface="Arial" pitchFamily="34" charset="0"/>
              </a:rPr>
            </a:br>
            <a:r>
              <a:rPr lang="en-US" sz="5400" dirty="0" smtClean="0">
                <a:solidFill>
                  <a:srgbClr val="0070C0"/>
                </a:solidFill>
                <a:effectLst/>
                <a:latin typeface="Arial" pitchFamily="34" charset="0"/>
                <a:cs typeface="Arial" pitchFamily="34" charset="0"/>
              </a:rPr>
              <a:t>Department of Medicine, Icahn School of Medicine at Mount Sinai, Queens Hospital Center, Jamaica, New York</a:t>
            </a:r>
            <a:r>
              <a:rPr lang="en-US" sz="5400" b="0" dirty="0" smtClean="0">
                <a:solidFill>
                  <a:srgbClr val="002060"/>
                </a:solidFill>
                <a:effectLst/>
                <a:latin typeface="Arial" pitchFamily="34" charset="0"/>
                <a:cs typeface="Arial" pitchFamily="34" charset="0"/>
              </a:rPr>
              <a:t/>
            </a:r>
            <a:br>
              <a:rPr lang="en-US" sz="5400" b="0" dirty="0" smtClean="0">
                <a:solidFill>
                  <a:srgbClr val="002060"/>
                </a:solidFill>
                <a:effectLst/>
                <a:latin typeface="Arial" pitchFamily="34" charset="0"/>
                <a:cs typeface="Arial" pitchFamily="34" charset="0"/>
              </a:rPr>
            </a:br>
            <a:endParaRPr lang="en-US" sz="9600" b="0" dirty="0">
              <a:solidFill>
                <a:srgbClr val="002060"/>
              </a:solidFill>
              <a:effectLst/>
              <a:latin typeface="Arial" pitchFamily="34" charset="0"/>
              <a:cs typeface="Arial" pitchFamily="34" charset="0"/>
            </a:endParaRPr>
          </a:p>
        </p:txBody>
      </p:sp>
      <p:sp>
        <p:nvSpPr>
          <p:cNvPr id="5" name="Content Placeholder 4"/>
          <p:cNvSpPr>
            <a:spLocks noGrp="1"/>
          </p:cNvSpPr>
          <p:nvPr>
            <p:ph sz="quarter" idx="4294967295"/>
          </p:nvPr>
        </p:nvSpPr>
        <p:spPr>
          <a:xfrm>
            <a:off x="828000" y="6085488"/>
            <a:ext cx="10800000" cy="9863936"/>
          </a:xfrm>
          <a:ln>
            <a:noFill/>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lIns="396000" rIns="612000">
            <a:noAutofit/>
          </a:bodyPr>
          <a:lstStyle/>
          <a:p>
            <a:pPr marL="219474" indent="0" algn="just">
              <a:buNone/>
            </a:pPr>
            <a:endParaRPr lang="en-US" sz="2400" dirty="0" smtClean="0"/>
          </a:p>
          <a:p>
            <a:pPr marL="219474" indent="0" algn="just">
              <a:buNone/>
            </a:pPr>
            <a:endParaRPr lang="en-US" sz="2400" dirty="0" smtClean="0"/>
          </a:p>
          <a:p>
            <a:pPr marL="219474" indent="0" algn="just">
              <a:buNone/>
            </a:pPr>
            <a:r>
              <a:rPr lang="en-US" sz="2400" dirty="0" smtClean="0">
                <a:latin typeface="Arial" pitchFamily="34" charset="0"/>
                <a:cs typeface="Arial" pitchFamily="34" charset="0"/>
              </a:rPr>
              <a:t>A significant proportion of diabetic patients develop diabetic nephropathy which can eventually progress to end-stage renal disease  despite established conventional therapy for </a:t>
            </a:r>
            <a:r>
              <a:rPr lang="en-US" sz="2400" dirty="0" err="1" smtClean="0">
                <a:latin typeface="Arial" pitchFamily="34" charset="0"/>
                <a:cs typeface="Arial" pitchFamily="34" charset="0"/>
              </a:rPr>
              <a:t>glycemic</a:t>
            </a:r>
            <a:r>
              <a:rPr lang="en-US" sz="2400" dirty="0" smtClean="0">
                <a:latin typeface="Arial" pitchFamily="34" charset="0"/>
                <a:cs typeface="Arial" pitchFamily="34" charset="0"/>
              </a:rPr>
              <a:t> control, blood pressure control, and the use of inhibitors of the </a:t>
            </a:r>
            <a:r>
              <a:rPr lang="en-US" sz="2400" dirty="0" err="1" smtClean="0">
                <a:latin typeface="Arial" pitchFamily="34" charset="0"/>
                <a:cs typeface="Arial" pitchFamily="34" charset="0"/>
              </a:rPr>
              <a:t>renin-angiotension-aldosterone</a:t>
            </a:r>
            <a:r>
              <a:rPr lang="en-US" sz="2400" dirty="0" smtClean="0">
                <a:latin typeface="Arial" pitchFamily="34" charset="0"/>
                <a:cs typeface="Arial" pitchFamily="34" charset="0"/>
              </a:rPr>
              <a:t> system. Residual </a:t>
            </a:r>
            <a:r>
              <a:rPr lang="en-US" sz="2400" dirty="0" err="1" smtClean="0">
                <a:latin typeface="Arial" pitchFamily="34" charset="0"/>
                <a:cs typeface="Arial" pitchFamily="34" charset="0"/>
              </a:rPr>
              <a:t>proteinuria</a:t>
            </a:r>
            <a:r>
              <a:rPr lang="en-US" sz="2400" dirty="0" smtClean="0">
                <a:latin typeface="Arial" pitchFamily="34" charset="0"/>
                <a:cs typeface="Arial" pitchFamily="34" charset="0"/>
              </a:rPr>
              <a:t> is associated with progression of kidney disease, indicating the need for additional treatment. </a:t>
            </a:r>
          </a:p>
          <a:p>
            <a:pPr marL="219474" indent="0" algn="just">
              <a:buNone/>
            </a:pPr>
            <a:r>
              <a:rPr lang="en-US" sz="2400" dirty="0" smtClean="0">
                <a:latin typeface="Arial" pitchFamily="34" charset="0"/>
                <a:cs typeface="Arial" pitchFamily="34" charset="0"/>
              </a:rPr>
              <a:t>Vitamin D therapies have been used for over 50 years in chronic kidney disease (CKD) patients for treatment of renal </a:t>
            </a:r>
            <a:r>
              <a:rPr lang="en-US" sz="2400" dirty="0" err="1" smtClean="0">
                <a:latin typeface="Arial" pitchFamily="34" charset="0"/>
                <a:cs typeface="Arial" pitchFamily="34" charset="0"/>
              </a:rPr>
              <a:t>osteodystrophy</a:t>
            </a:r>
            <a:r>
              <a:rPr lang="en-US" sz="2400" dirty="0" smtClean="0">
                <a:latin typeface="Arial" pitchFamily="34" charset="0"/>
                <a:cs typeface="Arial" pitchFamily="34" charset="0"/>
              </a:rPr>
              <a:t>. The prevalence of low vitamin D levels is increasing globally. Epidemiological studies have shown that low vitamin D level are common in patients with </a:t>
            </a:r>
            <a:r>
              <a:rPr lang="en-US" sz="2400" dirty="0" err="1" smtClean="0">
                <a:latin typeface="Arial" pitchFamily="34" charset="0"/>
                <a:cs typeface="Arial" pitchFamily="34" charset="0"/>
              </a:rPr>
              <a:t>albuminuria</a:t>
            </a:r>
            <a:r>
              <a:rPr lang="en-US" sz="2400" dirty="0" smtClean="0">
                <a:latin typeface="Arial" pitchFamily="34" charset="0"/>
                <a:cs typeface="Arial" pitchFamily="34" charset="0"/>
              </a:rPr>
              <a:t>. There is emerging evidence indicating that vitamin D may have </a:t>
            </a:r>
            <a:r>
              <a:rPr lang="en-US" sz="2400" dirty="0" err="1" smtClean="0">
                <a:latin typeface="Arial" pitchFamily="34" charset="0"/>
                <a:cs typeface="Arial" pitchFamily="34" charset="0"/>
              </a:rPr>
              <a:t>antiproteinuric</a:t>
            </a:r>
            <a:r>
              <a:rPr lang="en-US" sz="2400" dirty="0" smtClean="0">
                <a:latin typeface="Arial" pitchFamily="34" charset="0"/>
                <a:cs typeface="Arial" pitchFamily="34" charset="0"/>
              </a:rPr>
              <a:t> and </a:t>
            </a:r>
            <a:r>
              <a:rPr lang="en-US" sz="2400" dirty="0" err="1" smtClean="0">
                <a:latin typeface="Arial" pitchFamily="34" charset="0"/>
                <a:cs typeface="Arial" pitchFamily="34" charset="0"/>
              </a:rPr>
              <a:t>renoprotective</a:t>
            </a:r>
            <a:r>
              <a:rPr lang="en-US" sz="2400" dirty="0" smtClean="0">
                <a:latin typeface="Arial" pitchFamily="34" charset="0"/>
                <a:cs typeface="Arial" pitchFamily="34" charset="0"/>
              </a:rPr>
              <a:t> effects in patients with CKD. Previous studies have shown that the selective vitamin D receptor activator, </a:t>
            </a:r>
            <a:r>
              <a:rPr lang="en-US" sz="2400" dirty="0" err="1" smtClean="0">
                <a:latin typeface="Arial" pitchFamily="34" charset="0"/>
                <a:cs typeface="Arial" pitchFamily="34" charset="0"/>
              </a:rPr>
              <a:t>paricalcitol</a:t>
            </a:r>
            <a:r>
              <a:rPr lang="en-US" sz="2400" dirty="0" smtClean="0">
                <a:latin typeface="Arial" pitchFamily="34" charset="0"/>
                <a:cs typeface="Arial" pitchFamily="34" charset="0"/>
              </a:rPr>
              <a:t>, and large dose of </a:t>
            </a:r>
            <a:r>
              <a:rPr lang="en-US" sz="2400" dirty="0" err="1" smtClean="0">
                <a:latin typeface="Arial" pitchFamily="34" charset="0"/>
                <a:cs typeface="Arial" pitchFamily="34" charset="0"/>
              </a:rPr>
              <a:t>cholecalciferol</a:t>
            </a:r>
            <a:r>
              <a:rPr lang="en-US" sz="2400" dirty="0" smtClean="0">
                <a:latin typeface="Arial" pitchFamily="34" charset="0"/>
                <a:cs typeface="Arial" pitchFamily="34" charset="0"/>
              </a:rPr>
              <a:t> effectively reduced </a:t>
            </a:r>
            <a:r>
              <a:rPr lang="en-US" sz="2400" dirty="0" err="1" smtClean="0">
                <a:latin typeface="Arial" pitchFamily="34" charset="0"/>
                <a:cs typeface="Arial" pitchFamily="34" charset="0"/>
              </a:rPr>
              <a:t>proteinuria</a:t>
            </a:r>
            <a:r>
              <a:rPr lang="en-US" sz="2400" dirty="0" smtClean="0">
                <a:latin typeface="Arial" pitchFamily="34" charset="0"/>
                <a:cs typeface="Arial" pitchFamily="34" charset="0"/>
              </a:rPr>
              <a:t> in patients with type 2 DM. Long-term study of the use of regular doses of oral supplementation of vitamin D and the effect on albuminuria and kidney function has never been studied.</a:t>
            </a:r>
          </a:p>
          <a:p>
            <a:pPr marL="219474" indent="0" algn="just">
              <a:buNone/>
            </a:pPr>
            <a:endParaRPr lang="en-US" sz="2400" dirty="0" smtClean="0"/>
          </a:p>
          <a:p>
            <a:pPr marL="219474" indent="0" algn="just">
              <a:buNone/>
            </a:pPr>
            <a:endParaRPr lang="en-US" sz="2400" dirty="0" smtClean="0"/>
          </a:p>
          <a:p>
            <a:pPr marL="219474" indent="0" algn="just">
              <a:buNone/>
            </a:pPr>
            <a:endParaRPr lang="en-US" sz="2400" dirty="0" smtClean="0"/>
          </a:p>
          <a:p>
            <a:pPr marL="219474" indent="0" algn="just">
              <a:buNone/>
            </a:pPr>
            <a:endParaRPr lang="en-US" sz="2400" dirty="0" smtClean="0"/>
          </a:p>
          <a:p>
            <a:pPr marL="219474" indent="0" algn="just">
              <a:buNone/>
            </a:pPr>
            <a:endParaRPr lang="en-US" sz="2400" dirty="0"/>
          </a:p>
        </p:txBody>
      </p:sp>
      <p:pic>
        <p:nvPicPr>
          <p:cNvPr id="11" name="Picture 2"/>
          <p:cNvPicPr>
            <a:picLocks noChangeAspect="1" noChangeArrowheads="1"/>
          </p:cNvPicPr>
          <p:nvPr/>
        </p:nvPicPr>
        <p:blipFill>
          <a:blip r:embed="rId3" cstate="print"/>
          <a:srcRect t="7885"/>
          <a:stretch>
            <a:fillRect/>
          </a:stretch>
        </p:blipFill>
        <p:spPr bwMode="auto">
          <a:xfrm>
            <a:off x="45045359" y="5737"/>
            <a:ext cx="6161041" cy="5431710"/>
          </a:xfrm>
          <a:prstGeom prst="rect">
            <a:avLst/>
          </a:prstGeom>
          <a:noFill/>
          <a:ln w="9525">
            <a:noFill/>
            <a:miter lim="800000"/>
            <a:headEnd/>
            <a:tailEnd/>
          </a:ln>
          <a:effectLst/>
        </p:spPr>
      </p:pic>
      <p:pic>
        <p:nvPicPr>
          <p:cNvPr id="1026" name="Picture 2" descr="https://lh3.googleusercontent.com/-FPwio45sYvQ/AAAAAAAAAAI/AAAAAAAAAAA/AOhRJIJo02k/pho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 y="-27000"/>
            <a:ext cx="5656981" cy="54644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76465" y="6300992"/>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INTRODUCTION</a:t>
            </a:r>
            <a:endParaRPr lang="en-US" sz="3600" b="1" dirty="0">
              <a:solidFill>
                <a:srgbClr val="CC0099"/>
              </a:solidFill>
              <a:latin typeface="Arial" pitchFamily="34" charset="0"/>
              <a:cs typeface="Arial" pitchFamily="34" charset="0"/>
            </a:endParaRPr>
          </a:p>
          <a:p>
            <a:pPr algn="ctr"/>
            <a:endParaRPr lang="en-US" sz="13800" dirty="0">
              <a:solidFill>
                <a:srgbClr val="CC0099"/>
              </a:solidFill>
              <a:latin typeface="Arial" pitchFamily="34" charset="0"/>
              <a:cs typeface="Arial"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828545734"/>
              </p:ext>
            </p:extLst>
          </p:nvPr>
        </p:nvGraphicFramePr>
        <p:xfrm>
          <a:off x="14009912" y="8209721"/>
          <a:ext cx="10441160" cy="6876169"/>
        </p:xfrm>
        <a:graphic>
          <a:graphicData uri="http://schemas.openxmlformats.org/drawingml/2006/table">
            <a:tbl>
              <a:tblPr/>
              <a:tblGrid>
                <a:gridCol w="2547139"/>
                <a:gridCol w="1731422"/>
                <a:gridCol w="1636693"/>
                <a:gridCol w="1773523"/>
                <a:gridCol w="1510390"/>
                <a:gridCol w="1241993"/>
              </a:tblGrid>
              <a:tr h="780696">
                <a:tc>
                  <a:txBody>
                    <a:bodyPr/>
                    <a:lstStyle/>
                    <a:p>
                      <a:pPr>
                        <a:lnSpc>
                          <a:spcPct val="115000"/>
                        </a:lnSpc>
                      </a:pPr>
                      <a:endParaRPr lang="en-US" sz="3000" dirty="0">
                        <a:latin typeface="Arial" pitchFamily="34" charset="0"/>
                        <a:ea typeface="Times New Roman"/>
                        <a:cs typeface="Arial" pitchFamily="34" charset="0"/>
                      </a:endParaRPr>
                    </a:p>
                  </a:txBody>
                  <a:tcPr marL="71120" marR="7112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algn="ctr">
                        <a:lnSpc>
                          <a:spcPct val="115000"/>
                        </a:lnSpc>
                        <a:spcBef>
                          <a:spcPts val="0"/>
                        </a:spcBef>
                        <a:spcAft>
                          <a:spcPts val="0"/>
                        </a:spcAft>
                      </a:pPr>
                      <a:r>
                        <a:rPr lang="en-US" sz="2200" b="1" dirty="0">
                          <a:solidFill>
                            <a:srgbClr val="000000"/>
                          </a:solidFill>
                          <a:latin typeface="Arial" pitchFamily="34" charset="0"/>
                          <a:ea typeface="Times New Roman"/>
                          <a:cs typeface="Arial" pitchFamily="34" charset="0"/>
                        </a:rPr>
                        <a:t>Baseline</a:t>
                      </a:r>
                      <a:endParaRPr lang="en-US" sz="3000" b="1" dirty="0">
                        <a:latin typeface="Arial" pitchFamily="34" charset="0"/>
                        <a:ea typeface="Calibri"/>
                        <a:cs typeface="Arial" pitchFamily="34" charset="0"/>
                      </a:endParaRPr>
                    </a:p>
                  </a:txBody>
                  <a:tcPr marL="71120" marR="711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solidFill>
                            <a:srgbClr val="000000"/>
                          </a:solidFill>
                          <a:latin typeface="Arial" pitchFamily="34" charset="0"/>
                          <a:ea typeface="Times New Roman"/>
                          <a:cs typeface="Arial" pitchFamily="34" charset="0"/>
                        </a:rPr>
                        <a:t>1 </a:t>
                      </a:r>
                      <a:r>
                        <a:rPr lang="en-US" sz="2200" b="1" dirty="0" smtClean="0">
                          <a:solidFill>
                            <a:srgbClr val="000000"/>
                          </a:solidFill>
                          <a:latin typeface="Arial" pitchFamily="34" charset="0"/>
                          <a:ea typeface="Times New Roman"/>
                          <a:cs typeface="Arial" pitchFamily="34" charset="0"/>
                        </a:rPr>
                        <a:t>year</a:t>
                      </a:r>
                      <a:r>
                        <a:rPr lang="en-US" sz="2200" b="1" baseline="0" dirty="0" smtClean="0">
                          <a:solidFill>
                            <a:srgbClr val="000000"/>
                          </a:solidFill>
                          <a:latin typeface="Arial" pitchFamily="34" charset="0"/>
                          <a:ea typeface="Times New Roman"/>
                          <a:cs typeface="Arial" pitchFamily="34" charset="0"/>
                        </a:rPr>
                        <a:t> </a:t>
                      </a:r>
                      <a:endParaRPr lang="en-US" sz="3000" b="1" dirty="0">
                        <a:latin typeface="Arial" pitchFamily="34" charset="0"/>
                        <a:ea typeface="Calibri"/>
                        <a:cs typeface="Arial" pitchFamily="34" charset="0"/>
                      </a:endParaRPr>
                    </a:p>
                  </a:txBody>
                  <a:tcPr marL="71120" marR="711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15000"/>
                        </a:lnSpc>
                        <a:spcBef>
                          <a:spcPts val="0"/>
                        </a:spcBef>
                        <a:spcAft>
                          <a:spcPts val="0"/>
                        </a:spcAft>
                      </a:pPr>
                      <a:r>
                        <a:rPr lang="en-US" sz="2200" b="1" dirty="0">
                          <a:solidFill>
                            <a:srgbClr val="000000"/>
                          </a:solidFill>
                          <a:latin typeface="Arial" pitchFamily="34" charset="0"/>
                          <a:ea typeface="Times New Roman"/>
                          <a:cs typeface="Arial" pitchFamily="34" charset="0"/>
                        </a:rPr>
                        <a:t>P value</a:t>
                      </a:r>
                      <a:endParaRPr lang="en-US" sz="3000" b="1" dirty="0">
                        <a:latin typeface="Arial" pitchFamily="34" charset="0"/>
                        <a:ea typeface="Calibri"/>
                        <a:cs typeface="Arial" pitchFamily="34" charset="0"/>
                      </a:endParaRPr>
                    </a:p>
                  </a:txBody>
                  <a:tcPr marL="71120" marR="7112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779305">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25(OH)Vitamin D level</a:t>
                      </a:r>
                      <a:endParaRPr lang="en-US" sz="3000" dirty="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20.78</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7.35</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33.11</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10.91</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0.0001</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0696">
                <a:tc>
                  <a:txBody>
                    <a:bodyPr/>
                    <a:lstStyle/>
                    <a:p>
                      <a:pPr marL="0" marR="0">
                        <a:lnSpc>
                          <a:spcPct val="115000"/>
                        </a:lnSpc>
                        <a:spcBef>
                          <a:spcPts val="0"/>
                        </a:spcBef>
                        <a:spcAft>
                          <a:spcPts val="0"/>
                        </a:spcAft>
                      </a:pPr>
                      <a:r>
                        <a:rPr lang="en-US" sz="2200" dirty="0" err="1">
                          <a:solidFill>
                            <a:srgbClr val="000000"/>
                          </a:solidFill>
                          <a:latin typeface="Arial" pitchFamily="34" charset="0"/>
                          <a:ea typeface="Times New Roman"/>
                          <a:cs typeface="Arial" pitchFamily="34" charset="0"/>
                        </a:rPr>
                        <a:t>Creatinine</a:t>
                      </a:r>
                      <a:endParaRPr lang="en-US" sz="3000" dirty="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0.91</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0.30</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0.88</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0.26</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0.0006</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3520">
                <a:tc>
                  <a:txBody>
                    <a:bodyPr/>
                    <a:lstStyle/>
                    <a:p>
                      <a:pPr marL="0" marR="0">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eGFR</a:t>
                      </a:r>
                      <a:endParaRPr lang="en-US" sz="300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78.91</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23.86</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81.32</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23.10</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0.02</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0696">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Urine </a:t>
                      </a:r>
                      <a:r>
                        <a:rPr lang="en-US" sz="2200" dirty="0" err="1">
                          <a:solidFill>
                            <a:srgbClr val="000000"/>
                          </a:solidFill>
                          <a:latin typeface="Arial" pitchFamily="34" charset="0"/>
                          <a:ea typeface="Times New Roman"/>
                          <a:cs typeface="Arial" pitchFamily="34" charset="0"/>
                        </a:rPr>
                        <a:t>microalbumin</a:t>
                      </a:r>
                      <a:endParaRPr lang="en-US" sz="3000" dirty="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23.83</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38.31</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35.43</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165.03</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0.34</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3520">
                <a:tc>
                  <a:txBody>
                    <a:bodyPr/>
                    <a:lstStyle/>
                    <a:p>
                      <a:pPr marL="0" marR="0">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Hb A1C</a:t>
                      </a:r>
                      <a:endParaRPr lang="en-US" sz="300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7.302</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1.40</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7.374</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1.30</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0.24</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3520">
                <a:tc>
                  <a:txBody>
                    <a:bodyPr/>
                    <a:lstStyle/>
                    <a:p>
                      <a:pPr marL="0" marR="0">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LDL</a:t>
                      </a:r>
                      <a:endParaRPr lang="en-US" sz="300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88.82</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27.06</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81.88</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26.16</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0.002</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3520">
                <a:tc>
                  <a:txBody>
                    <a:bodyPr/>
                    <a:lstStyle/>
                    <a:p>
                      <a:pPr marL="0" marR="0">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HDL</a:t>
                      </a:r>
                      <a:endParaRPr lang="en-US" sz="300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43.84</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10.66</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44.54</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11.44</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0.23</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0696">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Triglyceride</a:t>
                      </a:r>
                      <a:endParaRPr lang="en-US" sz="3000" dirty="0">
                        <a:latin typeface="Arial" pitchFamily="34" charset="0"/>
                        <a:ea typeface="Calibri"/>
                        <a:cs typeface="Arial" pitchFamily="34" charset="0"/>
                      </a:endParaRPr>
                    </a:p>
                  </a:txBody>
                  <a:tcPr marL="71120" marR="7112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a:solidFill>
                            <a:srgbClr val="000000"/>
                          </a:solidFill>
                          <a:latin typeface="Arial" pitchFamily="34" charset="0"/>
                          <a:ea typeface="Times New Roman"/>
                          <a:cs typeface="Arial" pitchFamily="34" charset="0"/>
                        </a:rPr>
                        <a:t>122.61</a:t>
                      </a:r>
                      <a:endParaRPr lang="en-US" sz="300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61.69</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126.89</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SD 68.09</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0.37</a:t>
                      </a:r>
                      <a:endParaRPr lang="en-US" sz="3000" dirty="0">
                        <a:latin typeface="Arial" pitchFamily="34" charset="0"/>
                        <a:ea typeface="Calibri"/>
                        <a:cs typeface="Arial" pitchFamily="34" charset="0"/>
                      </a:endParaRPr>
                    </a:p>
                  </a:txBody>
                  <a:tcPr marL="71120" marR="7112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777757805"/>
              </p:ext>
            </p:extLst>
          </p:nvPr>
        </p:nvGraphicFramePr>
        <p:xfrm>
          <a:off x="25603198" y="8173120"/>
          <a:ext cx="11665301" cy="6984778"/>
        </p:xfrm>
        <a:graphic>
          <a:graphicData uri="http://schemas.openxmlformats.org/drawingml/2006/table">
            <a:tbl>
              <a:tblPr/>
              <a:tblGrid>
                <a:gridCol w="1447199"/>
                <a:gridCol w="884400"/>
                <a:gridCol w="1165800"/>
                <a:gridCol w="1165800"/>
                <a:gridCol w="1167017"/>
                <a:gridCol w="1167017"/>
                <a:gridCol w="1167017"/>
                <a:gridCol w="1167017"/>
                <a:gridCol w="1167017"/>
                <a:gridCol w="1167017"/>
              </a:tblGrid>
              <a:tr h="1221268">
                <a:tc>
                  <a:txBody>
                    <a:bodyPr/>
                    <a:lstStyle/>
                    <a:p>
                      <a:pPr marL="0" marR="0">
                        <a:lnSpc>
                          <a:spcPct val="115000"/>
                        </a:lnSpc>
                        <a:spcBef>
                          <a:spcPts val="0"/>
                        </a:spcBef>
                        <a:spcAft>
                          <a:spcPts val="0"/>
                        </a:spcAft>
                      </a:pPr>
                      <a:r>
                        <a:rPr lang="en-US" sz="2200" b="1" dirty="0" err="1">
                          <a:latin typeface="Arial" pitchFamily="34" charset="0"/>
                          <a:ea typeface="Calibri"/>
                          <a:cs typeface="Arial" pitchFamily="34" charset="0"/>
                        </a:rPr>
                        <a:t>Vit</a:t>
                      </a:r>
                      <a:r>
                        <a:rPr lang="en-US" sz="2200" b="1" dirty="0">
                          <a:latin typeface="Arial" pitchFamily="34" charset="0"/>
                          <a:ea typeface="Calibri"/>
                          <a:cs typeface="Arial" pitchFamily="34" charset="0"/>
                        </a:rPr>
                        <a:t> D at baseline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Low &lt; 30</a:t>
                      </a:r>
                    </a:p>
                    <a:p>
                      <a:pPr marL="0" marR="0" algn="ctr">
                        <a:lnSpc>
                          <a:spcPct val="115000"/>
                        </a:lnSpc>
                        <a:spcBef>
                          <a:spcPts val="0"/>
                        </a:spcBef>
                        <a:spcAft>
                          <a:spcPts val="0"/>
                        </a:spcAft>
                      </a:pPr>
                      <a:r>
                        <a:rPr lang="en-US" sz="2200" b="1" dirty="0">
                          <a:latin typeface="Arial" pitchFamily="34" charset="0"/>
                          <a:ea typeface="Calibri"/>
                          <a:cs typeface="Arial" pitchFamily="34" charset="0"/>
                        </a:rPr>
                        <a:t>n = 147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Normal </a:t>
                      </a:r>
                      <a:r>
                        <a:rPr lang="en-US" sz="2200" b="1" u="sng" dirty="0">
                          <a:solidFill>
                            <a:srgbClr val="000000"/>
                          </a:solidFill>
                          <a:latin typeface="Arial" pitchFamily="34" charset="0"/>
                          <a:ea typeface="Times New Roman"/>
                          <a:cs typeface="Arial" pitchFamily="34" charset="0"/>
                        </a:rPr>
                        <a:t>&gt;</a:t>
                      </a:r>
                      <a:r>
                        <a:rPr lang="en-US" sz="2200" b="1" dirty="0">
                          <a:solidFill>
                            <a:srgbClr val="000000"/>
                          </a:solidFill>
                          <a:latin typeface="Arial" pitchFamily="34" charset="0"/>
                          <a:ea typeface="Times New Roman"/>
                          <a:cs typeface="Arial" pitchFamily="34" charset="0"/>
                        </a:rPr>
                        <a:t>30</a:t>
                      </a:r>
                      <a:endParaRPr lang="en-US" sz="2200" b="1" dirty="0">
                        <a:latin typeface="Arial" pitchFamily="34" charset="0"/>
                        <a:ea typeface="Calibri"/>
                        <a:cs typeface="Arial" pitchFamily="34" charset="0"/>
                      </a:endParaRPr>
                    </a:p>
                    <a:p>
                      <a:pPr marL="0" marR="0" algn="ctr">
                        <a:lnSpc>
                          <a:spcPct val="115000"/>
                        </a:lnSpc>
                        <a:spcBef>
                          <a:spcPts val="0"/>
                        </a:spcBef>
                        <a:spcAft>
                          <a:spcPts val="0"/>
                        </a:spcAft>
                      </a:pPr>
                      <a:r>
                        <a:rPr lang="en-US" sz="2200" b="1" dirty="0">
                          <a:solidFill>
                            <a:srgbClr val="000000"/>
                          </a:solidFill>
                          <a:latin typeface="Arial" pitchFamily="34" charset="0"/>
                          <a:ea typeface="Times New Roman"/>
                          <a:cs typeface="Arial" pitchFamily="34" charset="0"/>
                        </a:rPr>
                        <a:t>n = 13</a:t>
                      </a:r>
                      <a:endParaRPr lang="en-US" sz="22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endParaRPr lang="en-US" sz="2200" b="1"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86694">
                <a:tc>
                  <a:txBody>
                    <a:bodyPr/>
                    <a:lstStyle/>
                    <a:p>
                      <a:pPr marL="0" marR="0">
                        <a:lnSpc>
                          <a:spcPct val="115000"/>
                        </a:lnSpc>
                        <a:spcBef>
                          <a:spcPts val="0"/>
                        </a:spcBef>
                        <a:spcAft>
                          <a:spcPts val="0"/>
                        </a:spcAft>
                      </a:pPr>
                      <a:r>
                        <a:rPr lang="en-US" sz="2200" b="1" dirty="0" err="1">
                          <a:latin typeface="Arial" pitchFamily="34" charset="0"/>
                          <a:ea typeface="Calibri"/>
                          <a:cs typeface="Arial" pitchFamily="34" charset="0"/>
                        </a:rPr>
                        <a:t>Vit</a:t>
                      </a:r>
                      <a:r>
                        <a:rPr lang="en-US" sz="2200" b="1" dirty="0">
                          <a:latin typeface="Arial" pitchFamily="34" charset="0"/>
                          <a:ea typeface="Calibri"/>
                          <a:cs typeface="Arial" pitchFamily="34" charset="0"/>
                        </a:rPr>
                        <a:t> D at 1 yr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Low &lt; 30 </a:t>
                      </a:r>
                      <a:endParaRPr lang="en-US" sz="2200" b="1" dirty="0" smtClean="0">
                        <a:latin typeface="Arial" pitchFamily="34" charset="0"/>
                        <a:ea typeface="Calibri"/>
                        <a:cs typeface="Arial" pitchFamily="34" charset="0"/>
                      </a:endParaRPr>
                    </a:p>
                    <a:p>
                      <a:pPr marL="0" marR="0" algn="ctr">
                        <a:lnSpc>
                          <a:spcPct val="115000"/>
                        </a:lnSpc>
                        <a:spcBef>
                          <a:spcPts val="0"/>
                        </a:spcBef>
                        <a:spcAft>
                          <a:spcPts val="0"/>
                        </a:spcAft>
                      </a:pPr>
                      <a:r>
                        <a:rPr lang="en-US" sz="2200" b="1" dirty="0" smtClean="0">
                          <a:latin typeface="Arial" pitchFamily="34" charset="0"/>
                          <a:ea typeface="Calibri"/>
                          <a:cs typeface="Arial" pitchFamily="34" charset="0"/>
                        </a:rPr>
                        <a:t>n </a:t>
                      </a:r>
                      <a:r>
                        <a:rPr lang="en-US" sz="2200" b="1" dirty="0">
                          <a:latin typeface="Arial" pitchFamily="34" charset="0"/>
                          <a:ea typeface="Calibri"/>
                          <a:cs typeface="Arial" pitchFamily="34" charset="0"/>
                        </a:rPr>
                        <a:t>= 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solidFill>
                            <a:srgbClr val="000000"/>
                          </a:solidFill>
                          <a:latin typeface="Arial" pitchFamily="34" charset="0"/>
                          <a:ea typeface="Times New Roman"/>
                          <a:cs typeface="Arial" pitchFamily="34" charset="0"/>
                        </a:rPr>
                        <a:t>Normal </a:t>
                      </a:r>
                      <a:r>
                        <a:rPr lang="en-US" sz="2200" b="1" u="sng" dirty="0">
                          <a:solidFill>
                            <a:srgbClr val="000000"/>
                          </a:solidFill>
                          <a:latin typeface="Arial" pitchFamily="34" charset="0"/>
                          <a:ea typeface="Times New Roman"/>
                          <a:cs typeface="Arial" pitchFamily="34" charset="0"/>
                        </a:rPr>
                        <a:t>&gt; </a:t>
                      </a:r>
                      <a:r>
                        <a:rPr lang="en-US" sz="2200" b="1" dirty="0">
                          <a:solidFill>
                            <a:srgbClr val="000000"/>
                          </a:solidFill>
                          <a:latin typeface="Arial" pitchFamily="34" charset="0"/>
                          <a:ea typeface="Times New Roman"/>
                          <a:cs typeface="Arial" pitchFamily="34" charset="0"/>
                        </a:rPr>
                        <a:t>30 </a:t>
                      </a:r>
                      <a:endParaRPr lang="en-US" sz="2200" b="1" dirty="0" smtClean="0">
                        <a:solidFill>
                          <a:srgbClr val="000000"/>
                        </a:solidFill>
                        <a:latin typeface="Arial" pitchFamily="34" charset="0"/>
                        <a:ea typeface="Times New Roman"/>
                        <a:cs typeface="Arial" pitchFamily="34" charset="0"/>
                      </a:endParaRPr>
                    </a:p>
                    <a:p>
                      <a:pPr marL="0" marR="0" algn="ctr">
                        <a:lnSpc>
                          <a:spcPct val="115000"/>
                        </a:lnSpc>
                        <a:spcBef>
                          <a:spcPts val="0"/>
                        </a:spcBef>
                        <a:spcAft>
                          <a:spcPts val="0"/>
                        </a:spcAft>
                      </a:pPr>
                      <a:r>
                        <a:rPr lang="en-US" sz="2200" b="1" dirty="0" smtClean="0">
                          <a:solidFill>
                            <a:srgbClr val="000000"/>
                          </a:solidFill>
                          <a:latin typeface="Arial" pitchFamily="34" charset="0"/>
                          <a:ea typeface="Times New Roman"/>
                          <a:cs typeface="Arial" pitchFamily="34" charset="0"/>
                        </a:rPr>
                        <a:t>n </a:t>
                      </a:r>
                      <a:r>
                        <a:rPr lang="en-US" sz="2200" b="1" dirty="0">
                          <a:solidFill>
                            <a:srgbClr val="000000"/>
                          </a:solidFill>
                          <a:latin typeface="Arial" pitchFamily="34" charset="0"/>
                          <a:ea typeface="Times New Roman"/>
                          <a:cs typeface="Arial" pitchFamily="34" charset="0"/>
                        </a:rPr>
                        <a:t>= 89</a:t>
                      </a:r>
                      <a:endParaRPr lang="en-US" sz="22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Low &lt; 30 </a:t>
                      </a:r>
                      <a:endParaRPr lang="en-US" sz="2200" b="1" dirty="0" smtClean="0">
                        <a:latin typeface="Arial" pitchFamily="34" charset="0"/>
                        <a:ea typeface="Calibri"/>
                        <a:cs typeface="Arial" pitchFamily="34" charset="0"/>
                      </a:endParaRPr>
                    </a:p>
                    <a:p>
                      <a:pPr marL="0" marR="0" algn="ctr">
                        <a:lnSpc>
                          <a:spcPct val="115000"/>
                        </a:lnSpc>
                        <a:spcBef>
                          <a:spcPts val="0"/>
                        </a:spcBef>
                        <a:spcAft>
                          <a:spcPts val="0"/>
                        </a:spcAft>
                      </a:pPr>
                      <a:r>
                        <a:rPr lang="en-US" sz="2200" b="1" dirty="0" smtClean="0">
                          <a:latin typeface="Arial" pitchFamily="34" charset="0"/>
                          <a:ea typeface="Calibri"/>
                          <a:cs typeface="Arial" pitchFamily="34" charset="0"/>
                        </a:rPr>
                        <a:t>n </a:t>
                      </a:r>
                      <a:r>
                        <a:rPr lang="en-US" sz="2200" b="1" dirty="0">
                          <a:latin typeface="Arial" pitchFamily="34" charset="0"/>
                          <a:ea typeface="Calibri"/>
                          <a:cs typeface="Arial" pitchFamily="34" charset="0"/>
                        </a:rPr>
                        <a:t>= 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Normal </a:t>
                      </a:r>
                      <a:r>
                        <a:rPr lang="en-US" sz="2200" b="1" u="sng" dirty="0">
                          <a:solidFill>
                            <a:srgbClr val="000000"/>
                          </a:solidFill>
                          <a:latin typeface="Arial" pitchFamily="34" charset="0"/>
                          <a:ea typeface="Times New Roman"/>
                          <a:cs typeface="Arial" pitchFamily="34" charset="0"/>
                        </a:rPr>
                        <a:t>&gt; </a:t>
                      </a:r>
                      <a:r>
                        <a:rPr lang="en-US" sz="2200" b="1" dirty="0">
                          <a:solidFill>
                            <a:srgbClr val="000000"/>
                          </a:solidFill>
                          <a:latin typeface="Arial" pitchFamily="34" charset="0"/>
                          <a:ea typeface="Times New Roman"/>
                          <a:cs typeface="Arial" pitchFamily="34" charset="0"/>
                        </a:rPr>
                        <a:t>30 </a:t>
                      </a:r>
                      <a:endParaRPr lang="en-US" sz="2200" b="1" dirty="0" smtClean="0">
                        <a:solidFill>
                          <a:srgbClr val="000000"/>
                        </a:solidFill>
                        <a:latin typeface="Arial" pitchFamily="34" charset="0"/>
                        <a:ea typeface="Times New Roman"/>
                        <a:cs typeface="Arial" pitchFamily="34" charset="0"/>
                      </a:endParaRPr>
                    </a:p>
                    <a:p>
                      <a:pPr marL="0" marR="0" algn="ctr">
                        <a:lnSpc>
                          <a:spcPct val="115000"/>
                        </a:lnSpc>
                        <a:spcBef>
                          <a:spcPts val="0"/>
                        </a:spcBef>
                        <a:spcAft>
                          <a:spcPts val="0"/>
                        </a:spcAft>
                      </a:pPr>
                      <a:r>
                        <a:rPr lang="en-US" sz="2200" b="1" dirty="0" smtClean="0">
                          <a:solidFill>
                            <a:srgbClr val="000000"/>
                          </a:solidFill>
                          <a:latin typeface="Arial" pitchFamily="34" charset="0"/>
                          <a:ea typeface="Times New Roman"/>
                          <a:cs typeface="Arial" pitchFamily="34" charset="0"/>
                        </a:rPr>
                        <a:t>n </a:t>
                      </a:r>
                      <a:r>
                        <a:rPr lang="en-US" sz="2200" b="1" dirty="0">
                          <a:solidFill>
                            <a:srgbClr val="000000"/>
                          </a:solidFill>
                          <a:latin typeface="Arial" pitchFamily="34" charset="0"/>
                          <a:ea typeface="Times New Roman"/>
                          <a:cs typeface="Arial" pitchFamily="34" charset="0"/>
                        </a:rPr>
                        <a:t>= 9</a:t>
                      </a:r>
                      <a:endParaRPr lang="en-US" sz="22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15000"/>
                        </a:lnSpc>
                        <a:spcBef>
                          <a:spcPts val="0"/>
                        </a:spcBef>
                        <a:spcAft>
                          <a:spcPts val="0"/>
                        </a:spcAft>
                      </a:pPr>
                      <a:endParaRPr lang="en-US" sz="22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86694">
                <a:tc>
                  <a:txBody>
                    <a:bodyPr/>
                    <a:lstStyle/>
                    <a:p>
                      <a:pPr marL="0" marR="0">
                        <a:lnSpc>
                          <a:spcPct val="115000"/>
                        </a:lnSpc>
                        <a:spcBef>
                          <a:spcPts val="0"/>
                        </a:spcBef>
                        <a:spcAft>
                          <a:spcPts val="0"/>
                        </a:spcAft>
                      </a:pPr>
                      <a:r>
                        <a:rPr lang="en-US" sz="2200" b="1" dirty="0">
                          <a:latin typeface="Arial" pitchFamily="34" charset="0"/>
                          <a:ea typeface="Calibri"/>
                          <a:cs typeface="Arial" pitchFamily="34" charset="0"/>
                        </a:rPr>
                        <a:t>Group</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smtClean="0">
                          <a:latin typeface="Arial" pitchFamily="34" charset="0"/>
                          <a:ea typeface="Calibri"/>
                          <a:cs typeface="Arial" pitchFamily="34" charset="0"/>
                        </a:rPr>
                        <a:t>2</a:t>
                      </a:r>
                      <a:endParaRPr lang="en-US" sz="2200" b="1"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15000"/>
                        </a:lnSpc>
                        <a:spcBef>
                          <a:spcPts val="0"/>
                        </a:spcBef>
                        <a:spcAft>
                          <a:spcPts val="0"/>
                        </a:spcAft>
                      </a:pPr>
                      <a:r>
                        <a:rPr lang="en-US" sz="2200" b="1" dirty="0">
                          <a:latin typeface="Arial" pitchFamily="34" charset="0"/>
                          <a:ea typeface="Calibri"/>
                          <a:cs typeface="Arial" pitchFamily="34" charset="0"/>
                        </a:rPr>
                        <a:t>P value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86694">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Mean </a:t>
                      </a:r>
                      <a:endParaRPr lang="en-US" sz="2200" dirty="0" smtClean="0">
                        <a:solidFill>
                          <a:srgbClr val="000000"/>
                        </a:solidFill>
                        <a:latin typeface="Arial" pitchFamily="34" charset="0"/>
                        <a:ea typeface="Times New Roman"/>
                        <a:cs typeface="Arial" pitchFamily="34" charset="0"/>
                      </a:endParaRPr>
                    </a:p>
                    <a:p>
                      <a:pPr marL="0" marR="0">
                        <a:lnSpc>
                          <a:spcPct val="115000"/>
                        </a:lnSpc>
                        <a:spcBef>
                          <a:spcPts val="0"/>
                        </a:spcBef>
                        <a:spcAft>
                          <a:spcPts val="0"/>
                        </a:spcAft>
                      </a:pPr>
                      <a:r>
                        <a:rPr lang="en-US" sz="2200" dirty="0" smtClean="0">
                          <a:solidFill>
                            <a:srgbClr val="000000"/>
                          </a:solidFill>
                          <a:latin typeface="Arial" pitchFamily="34" charset="0"/>
                          <a:ea typeface="Times New Roman"/>
                          <a:cs typeface="Arial" pitchFamily="34" charset="0"/>
                        </a:rPr>
                        <a:t>∆</a:t>
                      </a:r>
                      <a:r>
                        <a:rPr lang="en-US" sz="2200" dirty="0" err="1">
                          <a:solidFill>
                            <a:srgbClr val="000000"/>
                          </a:solidFill>
                          <a:latin typeface="Arial" pitchFamily="34" charset="0"/>
                          <a:ea typeface="Times New Roman"/>
                          <a:cs typeface="Arial" pitchFamily="34" charset="0"/>
                        </a:rPr>
                        <a:t>Vit</a:t>
                      </a:r>
                      <a:r>
                        <a:rPr lang="en-US" sz="2200" dirty="0">
                          <a:solidFill>
                            <a:srgbClr val="000000"/>
                          </a:solidFill>
                          <a:latin typeface="Arial" pitchFamily="34" charset="0"/>
                          <a:ea typeface="Times New Roman"/>
                          <a:cs typeface="Arial" pitchFamily="34" charset="0"/>
                        </a:rPr>
                        <a:t> D</a:t>
                      </a:r>
                      <a:endParaRPr lang="en-US" sz="22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4.328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7.96</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19.112</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11.01</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-11.5</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5.74</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7.444</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5.62</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0.0001</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0040">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Mean ∆Cr</a:t>
                      </a:r>
                      <a:endParaRPr lang="en-US" sz="22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a:t>
                      </a:r>
                      <a:r>
                        <a:rPr lang="en-US" sz="1800" dirty="0" smtClean="0">
                          <a:solidFill>
                            <a:srgbClr val="000000"/>
                          </a:solidFill>
                          <a:latin typeface="Arial" pitchFamily="34" charset="0"/>
                          <a:ea typeface="Times New Roman"/>
                          <a:cs typeface="Arial" pitchFamily="34" charset="0"/>
                        </a:rPr>
                        <a:t>0.010</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0.097</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-0.045</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0.13</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0.08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-0.067</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0.12</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0.25</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86694">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Mean ∆</a:t>
                      </a:r>
                      <a:r>
                        <a:rPr lang="en-US" sz="2200" dirty="0" err="1">
                          <a:solidFill>
                            <a:srgbClr val="000000"/>
                          </a:solidFill>
                          <a:latin typeface="Arial" pitchFamily="34" charset="0"/>
                          <a:ea typeface="Times New Roman"/>
                          <a:cs typeface="Arial" pitchFamily="34" charset="0"/>
                        </a:rPr>
                        <a:t>eGFR</a:t>
                      </a:r>
                      <a:endParaRPr lang="en-US" sz="22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0.32</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a:solidFill>
                            <a:srgbClr val="000000"/>
                          </a:solidFill>
                          <a:latin typeface="Arial" pitchFamily="34" charset="0"/>
                          <a:ea typeface="Times New Roman"/>
                          <a:cs typeface="Arial" pitchFamily="34" charset="0"/>
                        </a:rPr>
                        <a:t>SD 10.44</a:t>
                      </a:r>
                      <a:endParaRPr lang="en-US" sz="180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3.84</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13.81</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-7.528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21.19</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6.226</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15.9</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0.13</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86694">
                <a:tc>
                  <a:txBody>
                    <a:bodyPr/>
                    <a:lstStyle/>
                    <a:p>
                      <a:pPr marL="0" marR="0">
                        <a:lnSpc>
                          <a:spcPct val="115000"/>
                        </a:lnSpc>
                        <a:spcBef>
                          <a:spcPts val="0"/>
                        </a:spcBef>
                        <a:spcAft>
                          <a:spcPts val="0"/>
                        </a:spcAft>
                      </a:pPr>
                      <a:r>
                        <a:rPr lang="en-US" sz="2200" dirty="0">
                          <a:solidFill>
                            <a:srgbClr val="000000"/>
                          </a:solidFill>
                          <a:latin typeface="Arial" pitchFamily="34" charset="0"/>
                          <a:ea typeface="Times New Roman"/>
                          <a:cs typeface="Arial" pitchFamily="34" charset="0"/>
                        </a:rPr>
                        <a:t>Mean ∆U </a:t>
                      </a:r>
                      <a:r>
                        <a:rPr lang="en-US" sz="2200" dirty="0" err="1" smtClean="0">
                          <a:solidFill>
                            <a:srgbClr val="000000"/>
                          </a:solidFill>
                          <a:latin typeface="Arial" pitchFamily="34" charset="0"/>
                          <a:ea typeface="Times New Roman"/>
                          <a:cs typeface="Arial" pitchFamily="34" charset="0"/>
                        </a:rPr>
                        <a:t>Microalb</a:t>
                      </a:r>
                      <a:endParaRPr lang="en-US" sz="22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16.61</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116.78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-0.646</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32.34</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-13.188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21.08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7.028</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SD 28.43</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800" dirty="0">
                          <a:solidFill>
                            <a:srgbClr val="000000"/>
                          </a:solidFill>
                          <a:latin typeface="Arial" pitchFamily="34" charset="0"/>
                          <a:ea typeface="Times New Roman"/>
                          <a:cs typeface="Arial" pitchFamily="34" charset="0"/>
                        </a:rPr>
                        <a:t>0.56</a:t>
                      </a:r>
                      <a:endParaRPr lang="en-US" sz="1800" dirty="0">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5" name="Content Placeholder 5"/>
          <p:cNvGraphicFramePr>
            <a:graphicFrameLocks/>
          </p:cNvGraphicFramePr>
          <p:nvPr>
            <p:extLst>
              <p:ext uri="{D42A27DB-BD31-4B8C-83A1-F6EECF244321}">
                <p14:modId xmlns:p14="http://schemas.microsoft.com/office/powerpoint/2010/main" val="1922951798"/>
              </p:ext>
            </p:extLst>
          </p:nvPr>
        </p:nvGraphicFramePr>
        <p:xfrm>
          <a:off x="14656544" y="19334360"/>
          <a:ext cx="5256584" cy="3456384"/>
        </p:xfrm>
        <a:graphic>
          <a:graphicData uri="http://schemas.openxmlformats.org/drawingml/2006/chart">
            <c:chart xmlns:c="http://schemas.openxmlformats.org/drawingml/2006/chart" xmlns:r="http://schemas.openxmlformats.org/officeDocument/2006/relationships" r:id="rId5"/>
          </a:graphicData>
        </a:graphic>
      </p:graphicFrame>
      <p:sp>
        <p:nvSpPr>
          <p:cNvPr id="26" name="TextBox 25"/>
          <p:cNvSpPr txBox="1"/>
          <p:nvPr/>
        </p:nvSpPr>
        <p:spPr>
          <a:xfrm>
            <a:off x="13073808" y="6300912"/>
            <a:ext cx="25130792"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rPr>
              <a:t>RESULTS</a:t>
            </a:r>
            <a:endParaRPr lang="en-US" sz="3600" b="1" dirty="0">
              <a:solidFill>
                <a:srgbClr val="CC0099"/>
              </a:solidFill>
            </a:endParaRPr>
          </a:p>
          <a:p>
            <a:pPr algn="ctr"/>
            <a:endParaRPr lang="en-US" sz="13800" dirty="0">
              <a:solidFill>
                <a:srgbClr val="CC0099"/>
              </a:solidFill>
            </a:endParaRPr>
          </a:p>
        </p:txBody>
      </p:sp>
      <p:graphicFrame>
        <p:nvGraphicFramePr>
          <p:cNvPr id="27" name="Content Placeholder 5"/>
          <p:cNvGraphicFramePr>
            <a:graphicFrameLocks/>
          </p:cNvGraphicFramePr>
          <p:nvPr>
            <p:extLst>
              <p:ext uri="{D42A27DB-BD31-4B8C-83A1-F6EECF244321}">
                <p14:modId xmlns:p14="http://schemas.microsoft.com/office/powerpoint/2010/main" val="1679327181"/>
              </p:ext>
            </p:extLst>
          </p:nvPr>
        </p:nvGraphicFramePr>
        <p:xfrm>
          <a:off x="26249832" y="19334360"/>
          <a:ext cx="4824536" cy="345638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ontent Placeholder 5"/>
          <p:cNvGraphicFramePr>
            <a:graphicFrameLocks/>
          </p:cNvGraphicFramePr>
          <p:nvPr>
            <p:extLst>
              <p:ext uri="{D42A27DB-BD31-4B8C-83A1-F6EECF244321}">
                <p14:modId xmlns:p14="http://schemas.microsoft.com/office/powerpoint/2010/main" val="2449052974"/>
              </p:ext>
            </p:extLst>
          </p:nvPr>
        </p:nvGraphicFramePr>
        <p:xfrm>
          <a:off x="20777224" y="19334360"/>
          <a:ext cx="4536504" cy="345638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9" name="Content Placeholder 5"/>
          <p:cNvGraphicFramePr>
            <a:graphicFrameLocks/>
          </p:cNvGraphicFramePr>
          <p:nvPr>
            <p:extLst>
              <p:ext uri="{D42A27DB-BD31-4B8C-83A1-F6EECF244321}">
                <p14:modId xmlns:p14="http://schemas.microsoft.com/office/powerpoint/2010/main" val="2094994357"/>
              </p:ext>
            </p:extLst>
          </p:nvPr>
        </p:nvGraphicFramePr>
        <p:xfrm>
          <a:off x="32082480" y="19334360"/>
          <a:ext cx="4824536" cy="3384376"/>
        </p:xfrm>
        <a:graphic>
          <a:graphicData uri="http://schemas.openxmlformats.org/drawingml/2006/chart">
            <c:chart xmlns:c="http://schemas.openxmlformats.org/drawingml/2006/chart" xmlns:r="http://schemas.openxmlformats.org/officeDocument/2006/relationships" r:id="rId8"/>
          </a:graphicData>
        </a:graphic>
      </p:graphicFrame>
      <p:pic>
        <p:nvPicPr>
          <p:cNvPr id="1025" name="Picture 8"/>
          <p:cNvPicPr>
            <a:picLocks noChangeAspect="1" noChangeArrowheads="1"/>
          </p:cNvPicPr>
          <p:nvPr/>
        </p:nvPicPr>
        <p:blipFill>
          <a:blip r:embed="rId9" cstate="print"/>
          <a:srcRect/>
          <a:stretch>
            <a:fillRect/>
          </a:stretch>
        </p:blipFill>
        <p:spPr bwMode="auto">
          <a:xfrm>
            <a:off x="15088592" y="24015400"/>
            <a:ext cx="6480000" cy="4620544"/>
          </a:xfrm>
          <a:prstGeom prst="rect">
            <a:avLst/>
          </a:prstGeom>
          <a:noFill/>
          <a:ln w="9525">
            <a:noFill/>
            <a:miter lim="800000"/>
            <a:headEnd/>
            <a:tailEnd/>
          </a:ln>
        </p:spPr>
      </p:pic>
      <p:pic>
        <p:nvPicPr>
          <p:cNvPr id="2" name="Picture 6"/>
          <p:cNvPicPr>
            <a:picLocks noChangeAspect="1" noChangeArrowheads="1"/>
          </p:cNvPicPr>
          <p:nvPr/>
        </p:nvPicPr>
        <p:blipFill>
          <a:blip r:embed="rId10" cstate="print"/>
          <a:srcRect/>
          <a:stretch>
            <a:fillRect/>
          </a:stretch>
        </p:blipFill>
        <p:spPr bwMode="auto">
          <a:xfrm>
            <a:off x="22793448" y="24015400"/>
            <a:ext cx="6148551" cy="4680000"/>
          </a:xfrm>
          <a:prstGeom prst="rect">
            <a:avLst/>
          </a:prstGeom>
          <a:noFill/>
          <a:ln w="9525">
            <a:noFill/>
            <a:miter lim="800000"/>
            <a:headEnd/>
            <a:tailEnd/>
          </a:ln>
        </p:spPr>
      </p:pic>
      <p:pic>
        <p:nvPicPr>
          <p:cNvPr id="1028" name="Picture 4"/>
          <p:cNvPicPr>
            <a:picLocks noChangeAspect="1" noChangeArrowheads="1"/>
          </p:cNvPicPr>
          <p:nvPr/>
        </p:nvPicPr>
        <p:blipFill>
          <a:blip r:embed="rId11" cstate="print"/>
          <a:srcRect/>
          <a:stretch>
            <a:fillRect/>
          </a:stretch>
        </p:blipFill>
        <p:spPr bwMode="auto">
          <a:xfrm>
            <a:off x="29994248" y="24015400"/>
            <a:ext cx="6678201" cy="4680000"/>
          </a:xfrm>
          <a:prstGeom prst="rect">
            <a:avLst/>
          </a:prstGeom>
          <a:noFill/>
          <a:ln w="9525">
            <a:noFill/>
            <a:miter lim="800000"/>
            <a:headEnd/>
            <a:tailEnd/>
          </a:ln>
        </p:spPr>
      </p:pic>
      <p:sp>
        <p:nvSpPr>
          <p:cNvPr id="37" name="Content Placeholder 4"/>
          <p:cNvSpPr txBox="1">
            <a:spLocks/>
          </p:cNvSpPr>
          <p:nvPr/>
        </p:nvSpPr>
        <p:spPr>
          <a:xfrm>
            <a:off x="828000" y="17174440"/>
            <a:ext cx="10800000" cy="2880000"/>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indent="0" algn="just">
              <a:buNone/>
            </a:pPr>
            <a:r>
              <a:rPr lang="en-US" sz="2400" dirty="0" smtClean="0">
                <a:latin typeface="Arial" pitchFamily="34" charset="0"/>
                <a:cs typeface="Arial" pitchFamily="34" charset="0"/>
              </a:rPr>
              <a:t>This study aims to evaluate the effect of vitamin D on kidney function (GFR) and urine </a:t>
            </a:r>
            <a:r>
              <a:rPr lang="en-US" sz="2400" dirty="0" err="1" smtClean="0">
                <a:latin typeface="Arial" pitchFamily="34" charset="0"/>
                <a:cs typeface="Arial" pitchFamily="34" charset="0"/>
              </a:rPr>
              <a:t>microalbumin</a:t>
            </a:r>
            <a:r>
              <a:rPr lang="en-US" sz="2400" dirty="0" smtClean="0">
                <a:latin typeface="Arial" pitchFamily="34" charset="0"/>
                <a:cs typeface="Arial" pitchFamily="34" charset="0"/>
              </a:rPr>
              <a:t> in type 2 diabetic population. </a:t>
            </a: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38" name="TextBox 37"/>
          <p:cNvSpPr txBox="1"/>
          <p:nvPr/>
        </p:nvSpPr>
        <p:spPr>
          <a:xfrm>
            <a:off x="975600" y="17389944"/>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OBJECTIVE</a:t>
            </a:r>
            <a:endParaRPr lang="en-US" sz="3600" b="1" dirty="0">
              <a:solidFill>
                <a:srgbClr val="CC0099"/>
              </a:solidFill>
              <a:latin typeface="Arial" pitchFamily="34" charset="0"/>
              <a:cs typeface="Arial" pitchFamily="34" charset="0"/>
            </a:endParaRPr>
          </a:p>
          <a:p>
            <a:pPr algn="ctr"/>
            <a:endParaRPr lang="en-US" sz="13800" dirty="0">
              <a:solidFill>
                <a:srgbClr val="CC0099"/>
              </a:solidFill>
              <a:latin typeface="Arial" pitchFamily="34" charset="0"/>
              <a:cs typeface="Arial" pitchFamily="34" charset="0"/>
            </a:endParaRPr>
          </a:p>
        </p:txBody>
      </p:sp>
      <p:sp>
        <p:nvSpPr>
          <p:cNvPr id="39" name="Content Placeholder 4"/>
          <p:cNvSpPr txBox="1">
            <a:spLocks/>
          </p:cNvSpPr>
          <p:nvPr/>
        </p:nvSpPr>
        <p:spPr>
          <a:xfrm>
            <a:off x="828000" y="20918536"/>
            <a:ext cx="10800000" cy="8280000"/>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indent="0" algn="just">
              <a:buNone/>
            </a:pPr>
            <a:r>
              <a:rPr lang="en-US" sz="2400" dirty="0" smtClean="0">
                <a:latin typeface="Arial" pitchFamily="34" charset="0"/>
                <a:cs typeface="Arial" pitchFamily="34" charset="0"/>
              </a:rPr>
              <a:t>Over 2,000 type 2 diabetic patients seen in the clinic from January 2009 to December 2013 were screened. Total of 160 patients aged between 40 to 65 years old who meet inclusion criteria were included in the study. Vitamin D level, urine </a:t>
            </a:r>
            <a:r>
              <a:rPr lang="en-US" sz="2400" dirty="0" err="1" smtClean="0">
                <a:latin typeface="Arial" pitchFamily="34" charset="0"/>
                <a:cs typeface="Arial" pitchFamily="34" charset="0"/>
              </a:rPr>
              <a:t>microalbumin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Hb</a:t>
            </a:r>
            <a:r>
              <a:rPr lang="en-US" sz="2400" dirty="0" smtClean="0">
                <a:latin typeface="Arial" pitchFamily="34" charset="0"/>
                <a:cs typeface="Arial" pitchFamily="34" charset="0"/>
              </a:rPr>
              <a:t> A1C, LDL, HDL, and triglyceride were collected at baseline and 1 year after. All patients had been on stable dose of ACEI or ARB before study period and maintained on the same dose during 1 year study period. Data were analyzed for significant changes between baseline and at 1 year follow up. Patients were divided into 4 groups based on vitamin D levels for further analysis.  </a:t>
            </a:r>
          </a:p>
          <a:p>
            <a:pPr marL="219474" indent="0" algn="just">
              <a:buNone/>
            </a:pPr>
            <a:endParaRPr lang="en-US" sz="2400" dirty="0" smtClean="0">
              <a:latin typeface="Arial" pitchFamily="34" charset="0"/>
              <a:cs typeface="Arial" pitchFamily="34" charset="0"/>
            </a:endParaRPr>
          </a:p>
          <a:p>
            <a:pPr marL="219474" indent="0" algn="just">
              <a:buNone/>
            </a:pPr>
            <a:r>
              <a:rPr lang="en-US" sz="2400" dirty="0" smtClean="0">
                <a:latin typeface="Arial" pitchFamily="34" charset="0"/>
                <a:cs typeface="Arial" pitchFamily="34" charset="0"/>
              </a:rPr>
              <a:t>Statistical analyses were performed using JMP software version 10.0. Data are expressed as the mean +/- Standard deviation (SD) or mean +/- inter quartile range for continuous variables and as frequency and percentage for categorical variables.  Comparisons between groups were performed using analysis of variance (ANOVA).</a:t>
            </a:r>
          </a:p>
          <a:p>
            <a:endParaRPr lang="en-US" sz="2400" dirty="0" smtClean="0">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smtClean="0">
              <a:ln>
                <a:noFill/>
              </a:ln>
              <a:solidFill>
                <a:schemeClr val="dk1"/>
              </a:solidFill>
              <a:effectLst/>
              <a:uLnTx/>
              <a:uFillTx/>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40" name="TextBox 39"/>
          <p:cNvSpPr txBox="1"/>
          <p:nvPr/>
        </p:nvSpPr>
        <p:spPr>
          <a:xfrm>
            <a:off x="975600" y="21133640"/>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METHOD</a:t>
            </a:r>
            <a:endParaRPr lang="en-US" sz="3600" b="1" dirty="0">
              <a:solidFill>
                <a:srgbClr val="CC0099"/>
              </a:solidFill>
              <a:latin typeface="Arial" pitchFamily="34" charset="0"/>
              <a:cs typeface="Arial" pitchFamily="34" charset="0"/>
            </a:endParaRPr>
          </a:p>
          <a:p>
            <a:pPr algn="ctr"/>
            <a:endParaRPr lang="en-US" sz="13800" dirty="0">
              <a:solidFill>
                <a:srgbClr val="CC0099"/>
              </a:solidFill>
            </a:endParaRPr>
          </a:p>
        </p:txBody>
      </p:sp>
      <p:sp>
        <p:nvSpPr>
          <p:cNvPr id="41" name="Content Placeholder 4"/>
          <p:cNvSpPr txBox="1">
            <a:spLocks/>
          </p:cNvSpPr>
          <p:nvPr/>
        </p:nvSpPr>
        <p:spPr>
          <a:xfrm>
            <a:off x="39600000" y="6229424"/>
            <a:ext cx="10800000" cy="10368632"/>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algn="just" defTabSz="4389486">
              <a:spcBef>
                <a:spcPct val="20000"/>
              </a:spcBef>
              <a:spcAft>
                <a:spcPts val="1440"/>
              </a:spcAft>
              <a:buClr>
                <a:schemeClr val="accent6">
                  <a:lumMod val="75000"/>
                </a:schemeClr>
              </a:buClr>
              <a:buSzPct val="130000"/>
            </a:pPr>
            <a:endParaRPr lang="en-US" sz="2400" dirty="0" smtClean="0"/>
          </a:p>
          <a:p>
            <a:pPr marL="219474" algn="just" defTabSz="4389486">
              <a:spcBef>
                <a:spcPct val="20000"/>
              </a:spcBef>
              <a:spcAft>
                <a:spcPts val="1440"/>
              </a:spcAft>
              <a:buClr>
                <a:schemeClr val="accent6">
                  <a:lumMod val="75000"/>
                </a:schemeClr>
              </a:buClr>
              <a:buSzPct val="130000"/>
            </a:pPr>
            <a:endParaRPr lang="en-US" sz="2400" dirty="0" smtClean="0"/>
          </a:p>
          <a:p>
            <a:pPr marL="219474" algn="just" defTabSz="4389486">
              <a:spcBef>
                <a:spcPct val="20000"/>
              </a:spcBef>
              <a:spcAft>
                <a:spcPts val="1440"/>
              </a:spcAft>
              <a:buClr>
                <a:schemeClr val="accent6">
                  <a:lumMod val="75000"/>
                </a:schemeClr>
              </a:buClr>
              <a:buSzPct val="130000"/>
            </a:pPr>
            <a:r>
              <a:rPr lang="en-US" sz="2400" dirty="0" smtClean="0">
                <a:latin typeface="Arial" pitchFamily="34" charset="0"/>
                <a:cs typeface="Arial" pitchFamily="34" charset="0"/>
              </a:rPr>
              <a:t>There were increases in vitamin D level and </a:t>
            </a:r>
            <a:r>
              <a:rPr lang="en-US" sz="2400" dirty="0" err="1" smtClean="0">
                <a:latin typeface="Arial" pitchFamily="34" charset="0"/>
                <a:cs typeface="Arial" pitchFamily="34" charset="0"/>
              </a:rPr>
              <a:t>eGFR</a:t>
            </a:r>
            <a:r>
              <a:rPr lang="en-US" sz="2400" dirty="0" smtClean="0">
                <a:latin typeface="Arial" pitchFamily="34" charset="0"/>
                <a:cs typeface="Arial" pitchFamily="34" charset="0"/>
              </a:rPr>
              <a:t>, decreases in </a:t>
            </a:r>
            <a:r>
              <a:rPr lang="en-US" sz="2400" dirty="0" err="1" smtClean="0">
                <a:latin typeface="Arial" pitchFamily="34" charset="0"/>
                <a:cs typeface="Arial" pitchFamily="34" charset="0"/>
              </a:rPr>
              <a:t>creatinine</a:t>
            </a:r>
            <a:r>
              <a:rPr lang="en-US" sz="2400" dirty="0" smtClean="0">
                <a:latin typeface="Arial" pitchFamily="34" charset="0"/>
                <a:cs typeface="Arial" pitchFamily="34" charset="0"/>
              </a:rPr>
              <a:t> level, and LDL at 1 year follow up with P value &lt; 0.01 (Table1). However, there were no statistical differences for the change in urine </a:t>
            </a:r>
            <a:r>
              <a:rPr lang="en-US" sz="2400" dirty="0" err="1" smtClean="0">
                <a:latin typeface="Arial" pitchFamily="34" charset="0"/>
                <a:cs typeface="Arial" pitchFamily="34" charset="0"/>
              </a:rPr>
              <a:t>microalbumin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Hb</a:t>
            </a:r>
            <a:r>
              <a:rPr lang="en-US" sz="2400" dirty="0" smtClean="0">
                <a:latin typeface="Arial" pitchFamily="34" charset="0"/>
                <a:cs typeface="Arial" pitchFamily="34" charset="0"/>
              </a:rPr>
              <a:t> A1C, HDL, and triglyceride. It is unclear that the change in LDL is related to vitamin D supplementation or other factors as some of our patients had been on statin therapy with different intensities and  had dose adjusted during study period.  </a:t>
            </a:r>
          </a:p>
          <a:p>
            <a:pPr marL="219474" algn="just" defTabSz="4389486">
              <a:spcBef>
                <a:spcPct val="20000"/>
              </a:spcBef>
              <a:spcAft>
                <a:spcPts val="1440"/>
              </a:spcAft>
              <a:buClr>
                <a:schemeClr val="accent6">
                  <a:lumMod val="75000"/>
                </a:schemeClr>
              </a:buClr>
              <a:buSzPct val="130000"/>
            </a:pPr>
            <a:r>
              <a:rPr lang="en-US" sz="2400" dirty="0" smtClean="0">
                <a:latin typeface="Arial" pitchFamily="34" charset="0"/>
                <a:cs typeface="Arial" pitchFamily="34" charset="0"/>
              </a:rPr>
              <a:t>In subgroup analysis (Table 2 and Figure 1), the decreases in creatinine and urine </a:t>
            </a:r>
            <a:r>
              <a:rPr lang="en-US" sz="2400" dirty="0" err="1" smtClean="0">
                <a:latin typeface="Arial" pitchFamily="34" charset="0"/>
                <a:cs typeface="Arial" pitchFamily="34" charset="0"/>
              </a:rPr>
              <a:t>microalbumin</a:t>
            </a:r>
            <a:r>
              <a:rPr lang="en-US" sz="2400" dirty="0" smtClean="0">
                <a:latin typeface="Arial" pitchFamily="34" charset="0"/>
                <a:cs typeface="Arial" pitchFamily="34" charset="0"/>
              </a:rPr>
              <a:t>, or the improvement in </a:t>
            </a:r>
            <a:r>
              <a:rPr lang="en-US" sz="2400" dirty="0" err="1" smtClean="0">
                <a:latin typeface="Arial" pitchFamily="34" charset="0"/>
                <a:cs typeface="Arial" pitchFamily="34" charset="0"/>
              </a:rPr>
              <a:t>eGFR</a:t>
            </a:r>
            <a:r>
              <a:rPr lang="en-US" sz="2400" dirty="0" smtClean="0">
                <a:latin typeface="Arial" pitchFamily="34" charset="0"/>
                <a:cs typeface="Arial" pitchFamily="34" charset="0"/>
              </a:rPr>
              <a:t> were not associated with the improvement in vitamin D level. Non-significant results can be possibly due to a small sample size in each sub-group. The linear regression analysis showed positive correlation between ∆vitamin D and ∆</a:t>
            </a:r>
            <a:r>
              <a:rPr lang="en-US" sz="2400" dirty="0" err="1" smtClean="0">
                <a:latin typeface="Arial" pitchFamily="34" charset="0"/>
                <a:cs typeface="Arial" pitchFamily="34" charset="0"/>
              </a:rPr>
              <a:t>eGFR</a:t>
            </a:r>
            <a:r>
              <a:rPr lang="en-US" sz="2400" dirty="0" smtClean="0">
                <a:latin typeface="Arial" pitchFamily="34" charset="0"/>
                <a:cs typeface="Arial" pitchFamily="34" charset="0"/>
              </a:rPr>
              <a:t>, and negative correlation between ∆vitamin D and ∆Cr, ∆urine </a:t>
            </a:r>
            <a:r>
              <a:rPr lang="en-US" sz="2400" dirty="0" err="1" smtClean="0">
                <a:latin typeface="Arial" pitchFamily="34" charset="0"/>
                <a:cs typeface="Arial" pitchFamily="34" charset="0"/>
              </a:rPr>
              <a:t>microalbumin</a:t>
            </a:r>
            <a:r>
              <a:rPr lang="en-US" sz="2400" dirty="0" smtClean="0">
                <a:latin typeface="Arial" pitchFamily="34" charset="0"/>
                <a:cs typeface="Arial" pitchFamily="34" charset="0"/>
              </a:rPr>
              <a:t>. However,  these correlations were not statistically significant. (Figure 2)</a:t>
            </a:r>
            <a:endParaRPr lang="en-US" sz="2400" dirty="0" smtClean="0"/>
          </a:p>
          <a:p>
            <a:pPr marL="219474" algn="just" defTabSz="4389486">
              <a:spcBef>
                <a:spcPct val="20000"/>
              </a:spcBef>
              <a:spcAft>
                <a:spcPts val="1440"/>
              </a:spcAft>
              <a:buClr>
                <a:schemeClr val="accent6">
                  <a:lumMod val="75000"/>
                </a:schemeClr>
              </a:buClr>
              <a:buSzPct val="130000"/>
            </a:pPr>
            <a:r>
              <a:rPr lang="en-US" sz="2400" dirty="0" smtClean="0">
                <a:latin typeface="Arial" pitchFamily="34" charset="0"/>
                <a:cs typeface="Arial" pitchFamily="34" charset="0"/>
              </a:rPr>
              <a:t>Previous studies demonstrated a potential therapeutic effect of vitamin D in decreasing albuminuria. Our results are not consistent with some previous studies. This inconsistency might be due to different types (active vs nutritional) and doses of vitamin D supplementation as well as duration of supplementation in our subjects. Further randomized controlled trial are needed to establish the correlation and long-term outcome.</a:t>
            </a:r>
            <a:endParaRPr lang="en-US" sz="2400" dirty="0" smtClean="0"/>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42" name="TextBox 41"/>
          <p:cNvSpPr txBox="1"/>
          <p:nvPr/>
        </p:nvSpPr>
        <p:spPr>
          <a:xfrm>
            <a:off x="39780000" y="6372920"/>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DISCUSSION</a:t>
            </a:r>
            <a:endParaRPr lang="en-US" sz="3600" b="1" dirty="0">
              <a:solidFill>
                <a:srgbClr val="CC0099"/>
              </a:solidFill>
              <a:latin typeface="Arial" pitchFamily="34" charset="0"/>
              <a:cs typeface="Arial" pitchFamily="34" charset="0"/>
            </a:endParaRPr>
          </a:p>
          <a:p>
            <a:pPr algn="ctr"/>
            <a:endParaRPr lang="en-US" sz="13800" dirty="0">
              <a:solidFill>
                <a:srgbClr val="CC0099"/>
              </a:solidFill>
              <a:latin typeface="Arial" pitchFamily="34" charset="0"/>
              <a:cs typeface="Arial" pitchFamily="34" charset="0"/>
            </a:endParaRPr>
          </a:p>
        </p:txBody>
      </p:sp>
      <p:sp>
        <p:nvSpPr>
          <p:cNvPr id="45" name="Content Placeholder 4"/>
          <p:cNvSpPr txBox="1">
            <a:spLocks/>
          </p:cNvSpPr>
          <p:nvPr/>
        </p:nvSpPr>
        <p:spPr>
          <a:xfrm>
            <a:off x="39600000" y="17030584"/>
            <a:ext cx="10800000" cy="4320000"/>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396000" tIns="219474" rIns="612000" bIns="219474" rtlCol="0">
            <a:noAutofit/>
          </a:bodyPr>
          <a:lstStyle/>
          <a:p>
            <a:pPr marL="219474" algn="just" defTabSz="4389486">
              <a:spcBef>
                <a:spcPct val="20000"/>
              </a:spcBef>
              <a:spcAft>
                <a:spcPts val="1440"/>
              </a:spcAft>
              <a:buClr>
                <a:schemeClr val="accent6">
                  <a:lumMod val="75000"/>
                </a:schemeClr>
              </a:buClr>
              <a:buSzPct val="130000"/>
            </a:pPr>
            <a:endParaRPr lang="en-US" sz="2400" dirty="0" smtClean="0"/>
          </a:p>
          <a:p>
            <a:pPr marL="219474" algn="just" defTabSz="4389486">
              <a:spcBef>
                <a:spcPct val="20000"/>
              </a:spcBef>
              <a:spcAft>
                <a:spcPts val="1440"/>
              </a:spcAft>
              <a:buClr>
                <a:schemeClr val="accent6">
                  <a:lumMod val="75000"/>
                </a:schemeClr>
              </a:buClr>
              <a:buSzPct val="130000"/>
            </a:pPr>
            <a:endParaRPr lang="en-US" sz="2400" dirty="0" smtClean="0"/>
          </a:p>
          <a:p>
            <a:pPr marL="219474" algn="just" defTabSz="4389486">
              <a:spcBef>
                <a:spcPct val="20000"/>
              </a:spcBef>
              <a:spcAft>
                <a:spcPts val="1440"/>
              </a:spcAft>
              <a:buClr>
                <a:schemeClr val="accent6">
                  <a:lumMod val="75000"/>
                </a:schemeClr>
              </a:buClr>
              <a:buSzPct val="130000"/>
            </a:pPr>
            <a:r>
              <a:rPr lang="en-US" sz="2400" dirty="0" smtClean="0">
                <a:latin typeface="Arial" pitchFamily="34" charset="0"/>
                <a:cs typeface="Arial" pitchFamily="34" charset="0"/>
              </a:rPr>
              <a:t>Based on our research analysis, low vitamin D levels were common in type 2 diabetic patients, and vitamin D repletion  was shown to improve renal function (GFR) without </a:t>
            </a:r>
            <a:r>
              <a:rPr lang="en-US" sz="2400" dirty="0" err="1" smtClean="0">
                <a:latin typeface="Arial" pitchFamily="34" charset="0"/>
                <a:cs typeface="Arial" pitchFamily="34" charset="0"/>
              </a:rPr>
              <a:t>antiproteinuric</a:t>
            </a:r>
            <a:r>
              <a:rPr lang="en-US" sz="2400" dirty="0" smtClean="0">
                <a:latin typeface="Arial" pitchFamily="34" charset="0"/>
                <a:cs typeface="Arial" pitchFamily="34" charset="0"/>
              </a:rPr>
              <a:t> effect. Vitamin D level should be routinely checked in type 2 diabetic patients as appropriate vitamin D supplementation may help slow the progression of CKD. </a:t>
            </a:r>
          </a:p>
          <a:p>
            <a:pPr marL="219474" algn="just" defTabSz="4389486">
              <a:spcBef>
                <a:spcPct val="20000"/>
              </a:spcBef>
              <a:spcAft>
                <a:spcPts val="1440"/>
              </a:spcAft>
              <a:buClr>
                <a:schemeClr val="accent6">
                  <a:lumMod val="75000"/>
                </a:schemeClr>
              </a:buClr>
              <a:buSzPct val="130000"/>
            </a:pPr>
            <a:endParaRPr lang="en-US" sz="2400" dirty="0" smtClean="0"/>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46" name="TextBox 45"/>
          <p:cNvSpPr txBox="1"/>
          <p:nvPr/>
        </p:nvSpPr>
        <p:spPr>
          <a:xfrm>
            <a:off x="39780000" y="17174080"/>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CONCLUSION</a:t>
            </a:r>
            <a:endParaRPr lang="en-US" sz="3600" b="1" dirty="0">
              <a:solidFill>
                <a:srgbClr val="CC0099"/>
              </a:solidFill>
              <a:latin typeface="Arial" pitchFamily="34" charset="0"/>
              <a:cs typeface="Arial" pitchFamily="34" charset="0"/>
            </a:endParaRPr>
          </a:p>
          <a:p>
            <a:pPr algn="ctr"/>
            <a:endParaRPr lang="en-US" sz="13800" dirty="0">
              <a:solidFill>
                <a:srgbClr val="CC0099"/>
              </a:solidFill>
              <a:latin typeface="Arial" pitchFamily="34" charset="0"/>
              <a:cs typeface="Arial" pitchFamily="34" charset="0"/>
            </a:endParaRPr>
          </a:p>
        </p:txBody>
      </p:sp>
      <p:sp>
        <p:nvSpPr>
          <p:cNvPr id="47" name="Content Placeholder 4"/>
          <p:cNvSpPr txBox="1">
            <a:spLocks/>
          </p:cNvSpPr>
          <p:nvPr/>
        </p:nvSpPr>
        <p:spPr>
          <a:xfrm>
            <a:off x="39600000" y="21999456"/>
            <a:ext cx="10800000" cy="7200000"/>
          </a:xfrm>
          <a:prstGeom prst="rect">
            <a:avLst/>
          </a:prstGeom>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square" lIns="540000" tIns="219474" rIns="612000" bIns="219474" rtlCol="0">
            <a:noAutofit/>
          </a:bodyPr>
          <a:lstStyle/>
          <a:p>
            <a:pPr marL="219474" algn="just" defTabSz="4389486">
              <a:spcBef>
                <a:spcPct val="20000"/>
              </a:spcBef>
              <a:spcAft>
                <a:spcPts val="1440"/>
              </a:spcAft>
              <a:buClr>
                <a:schemeClr val="accent6">
                  <a:lumMod val="75000"/>
                </a:schemeClr>
              </a:buClr>
              <a:buSzPct val="130000"/>
            </a:pPr>
            <a:endParaRPr lang="en-US" sz="2400" dirty="0" smtClean="0">
              <a:latin typeface="Arial" pitchFamily="34" charset="0"/>
              <a:cs typeface="Arial" pitchFamily="34" charset="0"/>
            </a:endParaRPr>
          </a:p>
          <a:p>
            <a:pPr marL="219474" algn="just" defTabSz="4389486">
              <a:spcBef>
                <a:spcPct val="20000"/>
              </a:spcBef>
              <a:spcAft>
                <a:spcPts val="1440"/>
              </a:spcAft>
              <a:buClr>
                <a:schemeClr val="accent6">
                  <a:lumMod val="75000"/>
                </a:schemeClr>
              </a:buClr>
              <a:buSzPct val="130000"/>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1. de </a:t>
            </a:r>
            <a:r>
              <a:rPr lang="en-US" sz="2400" dirty="0" err="1" smtClean="0">
                <a:latin typeface="Arial" pitchFamily="34" charset="0"/>
                <a:cs typeface="Arial" pitchFamily="34" charset="0"/>
              </a:rPr>
              <a:t>Zeeuw</a:t>
            </a:r>
            <a:r>
              <a:rPr lang="en-US" sz="2400" dirty="0" smtClean="0">
                <a:latin typeface="Arial" pitchFamily="34" charset="0"/>
                <a:cs typeface="Arial" pitchFamily="34" charset="0"/>
              </a:rPr>
              <a:t>, D., et al., Selective vitamin D receptor activation with </a:t>
            </a:r>
            <a:r>
              <a:rPr lang="en-US" sz="2400" dirty="0" err="1" smtClean="0">
                <a:latin typeface="Arial" pitchFamily="34" charset="0"/>
                <a:cs typeface="Arial" pitchFamily="34" charset="0"/>
              </a:rPr>
              <a:t>paricalcitol</a:t>
            </a:r>
            <a:r>
              <a:rPr lang="en-US" sz="2400" dirty="0" smtClean="0">
                <a:latin typeface="Arial" pitchFamily="34" charset="0"/>
                <a:cs typeface="Arial" pitchFamily="34" charset="0"/>
              </a:rPr>
              <a:t> for reduction of </a:t>
            </a:r>
            <a:r>
              <a:rPr lang="en-US" sz="2400" dirty="0" err="1" smtClean="0">
                <a:latin typeface="Arial" pitchFamily="34" charset="0"/>
                <a:cs typeface="Arial" pitchFamily="34" charset="0"/>
              </a:rPr>
              <a:t>albuminuria</a:t>
            </a:r>
            <a:r>
              <a:rPr lang="en-US" sz="2400" dirty="0" smtClean="0">
                <a:latin typeface="Arial" pitchFamily="34" charset="0"/>
                <a:cs typeface="Arial" pitchFamily="34" charset="0"/>
              </a:rPr>
              <a:t> in patients with type 2 diabetes (VITAL study): a </a:t>
            </a:r>
            <a:r>
              <a:rPr lang="en-US" sz="2400" dirty="0" err="1" smtClean="0">
                <a:latin typeface="Arial" pitchFamily="34" charset="0"/>
                <a:cs typeface="Arial" pitchFamily="34" charset="0"/>
              </a:rPr>
              <a:t>randomised</a:t>
            </a:r>
            <a:r>
              <a:rPr lang="en-US" sz="2400" dirty="0" smtClean="0">
                <a:latin typeface="Arial" pitchFamily="34" charset="0"/>
                <a:cs typeface="Arial" pitchFamily="34" charset="0"/>
              </a:rPr>
              <a:t> controlled trial. Lancet, 2010. </a:t>
            </a:r>
            <a:r>
              <a:rPr lang="en-US" sz="2400" b="1" dirty="0" smtClean="0">
                <a:latin typeface="Arial" pitchFamily="34" charset="0"/>
                <a:cs typeface="Arial" pitchFamily="34" charset="0"/>
              </a:rPr>
              <a:t>376</a:t>
            </a:r>
            <a:r>
              <a:rPr lang="en-US" sz="2400" dirty="0" smtClean="0">
                <a:latin typeface="Arial" pitchFamily="34" charset="0"/>
                <a:cs typeface="Arial" pitchFamily="34" charset="0"/>
              </a:rPr>
              <a:t>(9752): p. 1543-51.</a:t>
            </a:r>
          </a:p>
          <a:p>
            <a:r>
              <a:rPr lang="en-US" sz="2400" dirty="0" smtClean="0">
                <a:latin typeface="Arial" pitchFamily="34" charset="0"/>
                <a:cs typeface="Arial" pitchFamily="34" charset="0"/>
              </a:rPr>
              <a:t>2. de Boer, I.H., et al., Serum 25-hydroxyvitamin D and change in estimated </a:t>
            </a:r>
            <a:r>
              <a:rPr lang="en-US" sz="2400" dirty="0" err="1" smtClean="0">
                <a:latin typeface="Arial" pitchFamily="34" charset="0"/>
                <a:cs typeface="Arial" pitchFamily="34" charset="0"/>
              </a:rPr>
              <a:t>glomerular</a:t>
            </a:r>
            <a:r>
              <a:rPr lang="en-US" sz="2400" dirty="0" smtClean="0">
                <a:latin typeface="Arial" pitchFamily="34" charset="0"/>
                <a:cs typeface="Arial" pitchFamily="34" charset="0"/>
              </a:rPr>
              <a:t> filtration rate. </a:t>
            </a:r>
            <a:r>
              <a:rPr lang="en-US" sz="2400" dirty="0" err="1" smtClean="0">
                <a:latin typeface="Arial" pitchFamily="34" charset="0"/>
                <a:cs typeface="Arial" pitchFamily="34" charset="0"/>
              </a:rPr>
              <a:t>Clin</a:t>
            </a:r>
            <a:r>
              <a:rPr lang="en-US" sz="2400" dirty="0" smtClean="0">
                <a:latin typeface="Arial" pitchFamily="34" charset="0"/>
                <a:cs typeface="Arial" pitchFamily="34" charset="0"/>
              </a:rPr>
              <a:t> J Am Soc </a:t>
            </a:r>
            <a:r>
              <a:rPr lang="en-US" sz="2400" dirty="0" err="1" smtClean="0">
                <a:latin typeface="Arial" pitchFamily="34" charset="0"/>
                <a:cs typeface="Arial" pitchFamily="34" charset="0"/>
              </a:rPr>
              <a:t>Nephrol</a:t>
            </a:r>
            <a:r>
              <a:rPr lang="en-US" sz="2400" dirty="0" smtClean="0">
                <a:latin typeface="Arial" pitchFamily="34" charset="0"/>
                <a:cs typeface="Arial" pitchFamily="34" charset="0"/>
              </a:rPr>
              <a:t>, 2011. </a:t>
            </a:r>
            <a:r>
              <a:rPr lang="en-US" sz="2400" b="1" dirty="0" smtClean="0">
                <a:latin typeface="Arial" pitchFamily="34" charset="0"/>
                <a:cs typeface="Arial" pitchFamily="34" charset="0"/>
              </a:rPr>
              <a:t>6</a:t>
            </a:r>
            <a:r>
              <a:rPr lang="en-US" sz="2400" dirty="0" smtClean="0">
                <a:latin typeface="Arial" pitchFamily="34" charset="0"/>
                <a:cs typeface="Arial" pitchFamily="34" charset="0"/>
              </a:rPr>
              <a:t>(9): p. 2141-9.</a:t>
            </a:r>
          </a:p>
          <a:p>
            <a:r>
              <a:rPr lang="en-US" sz="2400" dirty="0" smtClean="0">
                <a:latin typeface="Arial" pitchFamily="34" charset="0"/>
                <a:cs typeface="Arial" pitchFamily="34" charset="0"/>
              </a:rPr>
              <a:t>3. Huang, Y., et al., Oral supplementation with </a:t>
            </a:r>
            <a:r>
              <a:rPr lang="en-US" sz="2400" dirty="0" err="1" smtClean="0">
                <a:latin typeface="Arial" pitchFamily="34" charset="0"/>
                <a:cs typeface="Arial" pitchFamily="34" charset="0"/>
              </a:rPr>
              <a:t>cholecalciferol</a:t>
            </a:r>
            <a:r>
              <a:rPr lang="en-US" sz="2400" dirty="0" smtClean="0">
                <a:latin typeface="Arial" pitchFamily="34" charset="0"/>
                <a:cs typeface="Arial" pitchFamily="34" charset="0"/>
              </a:rPr>
              <a:t> 800 IU ameliorates </a:t>
            </a:r>
            <a:r>
              <a:rPr lang="en-US" sz="2400" dirty="0" err="1" smtClean="0">
                <a:latin typeface="Arial" pitchFamily="34" charset="0"/>
                <a:cs typeface="Arial" pitchFamily="34" charset="0"/>
              </a:rPr>
              <a:t>albuminuria</a:t>
            </a:r>
            <a:r>
              <a:rPr lang="en-US" sz="2400" dirty="0" smtClean="0">
                <a:latin typeface="Arial" pitchFamily="34" charset="0"/>
                <a:cs typeface="Arial" pitchFamily="34" charset="0"/>
              </a:rPr>
              <a:t> in Chinese type 2 diabetic patients with nephropathy. </a:t>
            </a:r>
            <a:r>
              <a:rPr lang="en-US" sz="2400" dirty="0" err="1" smtClean="0">
                <a:latin typeface="Arial" pitchFamily="34" charset="0"/>
                <a:cs typeface="Arial" pitchFamily="34" charset="0"/>
              </a:rPr>
              <a:t>PLoS</a:t>
            </a:r>
            <a:r>
              <a:rPr lang="en-US" sz="2400" dirty="0" smtClean="0">
                <a:latin typeface="Arial" pitchFamily="34" charset="0"/>
                <a:cs typeface="Arial" pitchFamily="34" charset="0"/>
              </a:rPr>
              <a:t> One, 2012. </a:t>
            </a:r>
            <a:r>
              <a:rPr lang="en-US" sz="2400" b="1" dirty="0" smtClean="0">
                <a:latin typeface="Arial" pitchFamily="34" charset="0"/>
                <a:cs typeface="Arial" pitchFamily="34" charset="0"/>
              </a:rPr>
              <a:t>7</a:t>
            </a:r>
            <a:r>
              <a:rPr lang="en-US" sz="2400" dirty="0" smtClean="0">
                <a:latin typeface="Arial" pitchFamily="34" charset="0"/>
                <a:cs typeface="Arial" pitchFamily="34" charset="0"/>
              </a:rPr>
              <a:t>(11): p. e50510.</a:t>
            </a:r>
          </a:p>
          <a:p>
            <a:r>
              <a:rPr lang="en-US" sz="2400" dirty="0" smtClean="0">
                <a:latin typeface="Arial" pitchFamily="34" charset="0"/>
                <a:cs typeface="Arial" pitchFamily="34" charset="0"/>
              </a:rPr>
              <a:t>4. Kim, M.J., et al., Oral </a:t>
            </a:r>
            <a:r>
              <a:rPr lang="en-US" sz="2400" dirty="0" err="1" smtClean="0">
                <a:latin typeface="Arial" pitchFamily="34" charset="0"/>
                <a:cs typeface="Arial" pitchFamily="34" charset="0"/>
              </a:rPr>
              <a:t>cholecalciferol</a:t>
            </a:r>
            <a:r>
              <a:rPr lang="en-US" sz="2400" dirty="0" smtClean="0">
                <a:latin typeface="Arial" pitchFamily="34" charset="0"/>
                <a:cs typeface="Arial" pitchFamily="34" charset="0"/>
              </a:rPr>
              <a:t> decreases </a:t>
            </a:r>
            <a:r>
              <a:rPr lang="en-US" sz="2400" dirty="0" err="1" smtClean="0">
                <a:latin typeface="Arial" pitchFamily="34" charset="0"/>
                <a:cs typeface="Arial" pitchFamily="34" charset="0"/>
              </a:rPr>
              <a:t>albuminuria</a:t>
            </a:r>
            <a:r>
              <a:rPr lang="en-US" sz="2400" dirty="0" smtClean="0">
                <a:latin typeface="Arial" pitchFamily="34" charset="0"/>
                <a:cs typeface="Arial" pitchFamily="34" charset="0"/>
              </a:rPr>
              <a:t> and urinary TGF-beta1 in patients with type 2 diabetic nephropathy on established </a:t>
            </a:r>
            <a:r>
              <a:rPr lang="en-US" sz="2400" dirty="0" err="1" smtClean="0">
                <a:latin typeface="Arial" pitchFamily="34" charset="0"/>
                <a:cs typeface="Arial" pitchFamily="34" charset="0"/>
              </a:rPr>
              <a:t>renin-angiotensin-aldosterone</a:t>
            </a:r>
            <a:r>
              <a:rPr lang="en-US" sz="2400" dirty="0" smtClean="0">
                <a:latin typeface="Arial" pitchFamily="34" charset="0"/>
                <a:cs typeface="Arial" pitchFamily="34" charset="0"/>
              </a:rPr>
              <a:t> system inhibition. Kidney </a:t>
            </a:r>
            <a:r>
              <a:rPr lang="en-US" sz="2400" dirty="0" err="1" smtClean="0">
                <a:latin typeface="Arial" pitchFamily="34" charset="0"/>
                <a:cs typeface="Arial" pitchFamily="34" charset="0"/>
              </a:rPr>
              <a:t>Int</a:t>
            </a:r>
            <a:r>
              <a:rPr lang="en-US" sz="2400" dirty="0" smtClean="0">
                <a:latin typeface="Arial" pitchFamily="34" charset="0"/>
                <a:cs typeface="Arial" pitchFamily="34" charset="0"/>
              </a:rPr>
              <a:t>, 2011. </a:t>
            </a:r>
            <a:r>
              <a:rPr lang="en-US" sz="2400" b="1" dirty="0" smtClean="0">
                <a:latin typeface="Arial" pitchFamily="34" charset="0"/>
                <a:cs typeface="Arial" pitchFamily="34" charset="0"/>
              </a:rPr>
              <a:t>80</a:t>
            </a:r>
            <a:r>
              <a:rPr lang="en-US" sz="2400" dirty="0" smtClean="0">
                <a:latin typeface="Arial" pitchFamily="34" charset="0"/>
                <a:cs typeface="Arial" pitchFamily="34" charset="0"/>
              </a:rPr>
              <a:t>(8): p. 851-60.</a:t>
            </a:r>
          </a:p>
          <a:p>
            <a:pPr marL="219474" algn="just" defTabSz="4389486">
              <a:spcBef>
                <a:spcPct val="20000"/>
              </a:spcBef>
              <a:spcAft>
                <a:spcPts val="1440"/>
              </a:spcAft>
              <a:buClr>
                <a:schemeClr val="accent6">
                  <a:lumMod val="75000"/>
                </a:schemeClr>
              </a:buClr>
              <a:buSzPct val="130000"/>
            </a:pPr>
            <a:endParaRPr lang="en-US" sz="2400" dirty="0" smtClean="0">
              <a:latin typeface="Arial" pitchFamily="34" charset="0"/>
              <a:cs typeface="Arial" pitchFamily="34" charset="0"/>
            </a:endParaRPr>
          </a:p>
          <a:p>
            <a:pPr marL="219474" marR="0" lvl="0" indent="0" algn="just" defTabSz="4389486" rtl="0" eaLnBrk="1" fontAlgn="auto" latinLnBrk="0" hangingPunct="1">
              <a:lnSpc>
                <a:spcPct val="100000"/>
              </a:lnSpc>
              <a:spcBef>
                <a:spcPct val="20000"/>
              </a:spcBef>
              <a:spcAft>
                <a:spcPts val="1440"/>
              </a:spcAft>
              <a:buClr>
                <a:schemeClr val="accent6">
                  <a:lumMod val="75000"/>
                </a:schemeClr>
              </a:buClr>
              <a:buSzPct val="130000"/>
              <a:buFont typeface="Georgia" pitchFamily="18" charset="0"/>
              <a:buNone/>
              <a:tabLst/>
              <a:defRPr/>
            </a:pPr>
            <a:endParaRPr kumimoji="0" lang="en-US"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48" name="TextBox 47"/>
          <p:cNvSpPr txBox="1"/>
          <p:nvPr/>
        </p:nvSpPr>
        <p:spPr>
          <a:xfrm>
            <a:off x="39780000" y="22142952"/>
            <a:ext cx="10441160" cy="720000"/>
          </a:xfrm>
          <a:prstGeom prst="rect">
            <a:avLst/>
          </a:prstGeom>
          <a:solidFill>
            <a:schemeClr val="bg2">
              <a:lumMod val="75000"/>
              <a:alpha val="65000"/>
            </a:schemeClr>
          </a:solidFill>
        </p:spPr>
        <p:txBody>
          <a:bodyPr wrap="square" rtlCol="0">
            <a:spAutoFit/>
          </a:bodyPr>
          <a:lstStyle/>
          <a:p>
            <a:pPr algn="ctr"/>
            <a:r>
              <a:rPr lang="en-US" sz="3600" b="1" dirty="0" smtClean="0">
                <a:solidFill>
                  <a:srgbClr val="CC0099"/>
                </a:solidFill>
                <a:latin typeface="Arial" pitchFamily="34" charset="0"/>
                <a:cs typeface="Arial" pitchFamily="34" charset="0"/>
              </a:rPr>
              <a:t>REFERENCES</a:t>
            </a:r>
            <a:endParaRPr lang="en-US" sz="3600" b="1" dirty="0">
              <a:solidFill>
                <a:srgbClr val="CC0099"/>
              </a:solidFill>
              <a:latin typeface="Arial" pitchFamily="34" charset="0"/>
              <a:cs typeface="Arial" pitchFamily="34" charset="0"/>
            </a:endParaRPr>
          </a:p>
          <a:p>
            <a:pPr algn="ctr"/>
            <a:endParaRPr lang="en-US" sz="13800" dirty="0">
              <a:solidFill>
                <a:srgbClr val="CC0099"/>
              </a:solidFill>
              <a:latin typeface="Arial" pitchFamily="34" charset="0"/>
              <a:cs typeface="Arial" pitchFamily="34" charset="0"/>
            </a:endParaRPr>
          </a:p>
        </p:txBody>
      </p:sp>
      <p:sp>
        <p:nvSpPr>
          <p:cNvPr id="50" name="TextBox 49"/>
          <p:cNvSpPr txBox="1"/>
          <p:nvPr/>
        </p:nvSpPr>
        <p:spPr>
          <a:xfrm>
            <a:off x="13361840" y="7237016"/>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2800" dirty="0" smtClean="0">
                <a:latin typeface="Arial" pitchFamily="34" charset="0"/>
                <a:cs typeface="Arial" pitchFamily="34" charset="0"/>
              </a:rPr>
              <a:t>Table 1 Summary of follow-up results</a:t>
            </a:r>
          </a:p>
        </p:txBody>
      </p:sp>
      <p:sp>
        <p:nvSpPr>
          <p:cNvPr id="53" name="TextBox 52"/>
          <p:cNvSpPr txBox="1"/>
          <p:nvPr/>
        </p:nvSpPr>
        <p:spPr>
          <a:xfrm>
            <a:off x="24955128" y="7237016"/>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2800" dirty="0" smtClean="0">
                <a:latin typeface="Arial" pitchFamily="34" charset="0"/>
                <a:cs typeface="Arial" pitchFamily="34" charset="0"/>
              </a:rPr>
              <a:t>Table 2 Subgroup analysis</a:t>
            </a:r>
          </a:p>
        </p:txBody>
      </p:sp>
      <p:sp>
        <p:nvSpPr>
          <p:cNvPr id="55" name="TextBox 54"/>
          <p:cNvSpPr txBox="1"/>
          <p:nvPr/>
        </p:nvSpPr>
        <p:spPr>
          <a:xfrm>
            <a:off x="14296504" y="18182232"/>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2800" dirty="0" smtClean="0">
                <a:latin typeface="Arial" pitchFamily="34" charset="0"/>
                <a:cs typeface="Arial" pitchFamily="34" charset="0"/>
              </a:rPr>
              <a:t>Figure 1 Subgroup analysis</a:t>
            </a:r>
          </a:p>
        </p:txBody>
      </p:sp>
      <p:sp>
        <p:nvSpPr>
          <p:cNvPr id="57" name="TextBox 56"/>
          <p:cNvSpPr txBox="1"/>
          <p:nvPr/>
        </p:nvSpPr>
        <p:spPr>
          <a:xfrm>
            <a:off x="14304041" y="19910424"/>
            <a:ext cx="353943" cy="2376264"/>
          </a:xfrm>
          <a:prstGeom prst="rect">
            <a:avLst/>
          </a:prstGeom>
          <a:noFill/>
        </p:spPr>
        <p:txBody>
          <a:bodyPr vert="vert270" wrap="square" rtlCol="0">
            <a:spAutoFit/>
          </a:bodyPr>
          <a:lstStyle/>
          <a:p>
            <a:pPr algn="ctr"/>
            <a:r>
              <a:rPr lang="en-US" sz="1100" dirty="0" err="1" smtClean="0">
                <a:latin typeface="Arial" pitchFamily="34" charset="0"/>
                <a:cs typeface="Arial" pitchFamily="34" charset="0"/>
              </a:rPr>
              <a:t>Microalbuminuria</a:t>
            </a:r>
            <a:r>
              <a:rPr lang="en-US" sz="1100" dirty="0" smtClean="0">
                <a:latin typeface="Arial" pitchFamily="34" charset="0"/>
                <a:cs typeface="Arial" pitchFamily="34" charset="0"/>
              </a:rPr>
              <a:t>  year1-year0</a:t>
            </a:r>
            <a:endParaRPr lang="en-US" sz="1100" dirty="0">
              <a:latin typeface="Arial" pitchFamily="34" charset="0"/>
              <a:cs typeface="Arial" pitchFamily="34" charset="0"/>
            </a:endParaRPr>
          </a:p>
        </p:txBody>
      </p:sp>
      <p:sp>
        <p:nvSpPr>
          <p:cNvPr id="58" name="TextBox 57"/>
          <p:cNvSpPr txBox="1"/>
          <p:nvPr/>
        </p:nvSpPr>
        <p:spPr>
          <a:xfrm>
            <a:off x="20424721" y="20210853"/>
            <a:ext cx="353943" cy="1643787"/>
          </a:xfrm>
          <a:prstGeom prst="rect">
            <a:avLst/>
          </a:prstGeom>
          <a:noFill/>
        </p:spPr>
        <p:txBody>
          <a:bodyPr vert="vert270" wrap="square" rtlCol="0">
            <a:spAutoFit/>
          </a:bodyPr>
          <a:lstStyle/>
          <a:p>
            <a:pPr algn="ctr"/>
            <a:r>
              <a:rPr lang="en-US" sz="1100" dirty="0" err="1" smtClean="0">
                <a:latin typeface="Arial" pitchFamily="34" charset="0"/>
                <a:cs typeface="Arial" pitchFamily="34" charset="0"/>
              </a:rPr>
              <a:t>Creatinine</a:t>
            </a:r>
            <a:r>
              <a:rPr lang="en-US" sz="1100" dirty="0" smtClean="0">
                <a:latin typeface="Arial" pitchFamily="34" charset="0"/>
                <a:cs typeface="Arial" pitchFamily="34" charset="0"/>
              </a:rPr>
              <a:t> year1-year0</a:t>
            </a:r>
            <a:endParaRPr lang="en-US" sz="1100" dirty="0">
              <a:latin typeface="Arial" pitchFamily="34" charset="0"/>
              <a:cs typeface="Arial" pitchFamily="34" charset="0"/>
            </a:endParaRPr>
          </a:p>
        </p:txBody>
      </p:sp>
      <p:sp>
        <p:nvSpPr>
          <p:cNvPr id="59" name="TextBox 58"/>
          <p:cNvSpPr txBox="1"/>
          <p:nvPr/>
        </p:nvSpPr>
        <p:spPr>
          <a:xfrm>
            <a:off x="25969337" y="20342472"/>
            <a:ext cx="353943" cy="1643787"/>
          </a:xfrm>
          <a:prstGeom prst="rect">
            <a:avLst/>
          </a:prstGeom>
          <a:noFill/>
        </p:spPr>
        <p:txBody>
          <a:bodyPr vert="vert270" wrap="square" rtlCol="0">
            <a:spAutoFit/>
          </a:bodyPr>
          <a:lstStyle/>
          <a:p>
            <a:pPr algn="ctr"/>
            <a:r>
              <a:rPr lang="en-US" sz="1100" dirty="0" smtClean="0">
                <a:latin typeface="Arial" pitchFamily="34" charset="0"/>
                <a:cs typeface="Arial" pitchFamily="34" charset="0"/>
              </a:rPr>
              <a:t>GFR year1-year0</a:t>
            </a:r>
            <a:endParaRPr lang="en-US" sz="1100" dirty="0">
              <a:latin typeface="Arial" pitchFamily="34" charset="0"/>
              <a:cs typeface="Arial" pitchFamily="34" charset="0"/>
            </a:endParaRPr>
          </a:p>
        </p:txBody>
      </p:sp>
      <p:sp>
        <p:nvSpPr>
          <p:cNvPr id="61" name="TextBox 60"/>
          <p:cNvSpPr txBox="1"/>
          <p:nvPr/>
        </p:nvSpPr>
        <p:spPr>
          <a:xfrm>
            <a:off x="31801985" y="20270464"/>
            <a:ext cx="353943" cy="1643787"/>
          </a:xfrm>
          <a:prstGeom prst="rect">
            <a:avLst/>
          </a:prstGeom>
          <a:noFill/>
        </p:spPr>
        <p:txBody>
          <a:bodyPr vert="vert270" wrap="square" rtlCol="0">
            <a:spAutoFit/>
          </a:bodyPr>
          <a:lstStyle/>
          <a:p>
            <a:pPr algn="ctr"/>
            <a:r>
              <a:rPr lang="en-US" sz="1100" dirty="0" smtClean="0">
                <a:latin typeface="Arial" pitchFamily="34" charset="0"/>
                <a:cs typeface="Arial" pitchFamily="34" charset="0"/>
              </a:rPr>
              <a:t>Vitamin D year1-year0</a:t>
            </a:r>
            <a:endParaRPr lang="en-US" sz="1100" dirty="0">
              <a:latin typeface="Arial" pitchFamily="34" charset="0"/>
              <a:cs typeface="Arial" pitchFamily="34" charset="0"/>
            </a:endParaRPr>
          </a:p>
        </p:txBody>
      </p:sp>
      <p:sp>
        <p:nvSpPr>
          <p:cNvPr id="62" name="TextBox 61"/>
          <p:cNvSpPr txBox="1"/>
          <p:nvPr/>
        </p:nvSpPr>
        <p:spPr>
          <a:xfrm>
            <a:off x="14874008" y="22574720"/>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endParaRPr lang="en-US" sz="2800" dirty="0" smtClean="0">
              <a:latin typeface="Arial" pitchFamily="34" charset="0"/>
              <a:cs typeface="Arial" pitchFamily="34" charset="0"/>
            </a:endParaRPr>
          </a:p>
        </p:txBody>
      </p:sp>
      <p:sp>
        <p:nvSpPr>
          <p:cNvPr id="63" name="TextBox 62"/>
          <p:cNvSpPr txBox="1"/>
          <p:nvPr/>
        </p:nvSpPr>
        <p:spPr>
          <a:xfrm>
            <a:off x="14162312" y="18334632"/>
            <a:ext cx="6184304"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endParaRPr lang="en-US" sz="2800" dirty="0" smtClean="0">
              <a:latin typeface="Arial" pitchFamily="34" charset="0"/>
              <a:cs typeface="Arial" pitchFamily="34" charset="0"/>
            </a:endParaRPr>
          </a:p>
        </p:txBody>
      </p:sp>
      <p:sp>
        <p:nvSpPr>
          <p:cNvPr id="64" name="TextBox 63"/>
          <p:cNvSpPr txBox="1"/>
          <p:nvPr/>
        </p:nvSpPr>
        <p:spPr>
          <a:xfrm>
            <a:off x="14314712" y="18487032"/>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endParaRPr lang="en-US" sz="2800" dirty="0" smtClean="0">
              <a:latin typeface="Arial" pitchFamily="34" charset="0"/>
              <a:cs typeface="Arial" pitchFamily="34" charset="0"/>
            </a:endParaRPr>
          </a:p>
        </p:txBody>
      </p:sp>
      <p:sp>
        <p:nvSpPr>
          <p:cNvPr id="65" name="TextBox 64"/>
          <p:cNvSpPr txBox="1"/>
          <p:nvPr/>
        </p:nvSpPr>
        <p:spPr>
          <a:xfrm>
            <a:off x="14946016" y="22502712"/>
            <a:ext cx="6184304"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endParaRPr lang="en-US" sz="2800" dirty="0" smtClean="0">
              <a:latin typeface="Arial" pitchFamily="34" charset="0"/>
              <a:cs typeface="Arial" pitchFamily="34" charset="0"/>
            </a:endParaRPr>
          </a:p>
        </p:txBody>
      </p:sp>
      <p:sp>
        <p:nvSpPr>
          <p:cNvPr id="68" name="TextBox 67"/>
          <p:cNvSpPr txBox="1"/>
          <p:nvPr/>
        </p:nvSpPr>
        <p:spPr>
          <a:xfrm>
            <a:off x="14738376" y="22596424"/>
            <a:ext cx="4888160" cy="55436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100" dirty="0" smtClean="0">
                <a:latin typeface="Arial" pitchFamily="34" charset="0"/>
                <a:cs typeface="Arial" pitchFamily="34" charset="0"/>
              </a:rPr>
              <a:t>1                              2                             3                            4</a:t>
            </a:r>
          </a:p>
        </p:txBody>
      </p:sp>
      <p:sp>
        <p:nvSpPr>
          <p:cNvPr id="69" name="TextBox 68"/>
          <p:cNvSpPr txBox="1"/>
          <p:nvPr/>
        </p:nvSpPr>
        <p:spPr>
          <a:xfrm>
            <a:off x="19986576" y="22862752"/>
            <a:ext cx="6184304"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endParaRPr lang="en-US" sz="2800" dirty="0" smtClean="0">
              <a:latin typeface="Arial" pitchFamily="34" charset="0"/>
              <a:cs typeface="Arial" pitchFamily="34" charset="0"/>
            </a:endParaRPr>
          </a:p>
        </p:txBody>
      </p:sp>
      <p:sp>
        <p:nvSpPr>
          <p:cNvPr id="70" name="TextBox 69"/>
          <p:cNvSpPr txBox="1"/>
          <p:nvPr/>
        </p:nvSpPr>
        <p:spPr>
          <a:xfrm>
            <a:off x="20778664" y="22574720"/>
            <a:ext cx="4888160" cy="55436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100" dirty="0" smtClean="0">
                <a:latin typeface="Arial" pitchFamily="34" charset="0"/>
                <a:cs typeface="Arial" pitchFamily="34" charset="0"/>
              </a:rPr>
              <a:t>1                     2                         3                       4</a:t>
            </a:r>
          </a:p>
        </p:txBody>
      </p:sp>
      <p:sp>
        <p:nvSpPr>
          <p:cNvPr id="71" name="TextBox 70"/>
          <p:cNvSpPr txBox="1"/>
          <p:nvPr/>
        </p:nvSpPr>
        <p:spPr>
          <a:xfrm>
            <a:off x="26259656" y="22524416"/>
            <a:ext cx="4888160" cy="55436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100" dirty="0" smtClean="0">
                <a:latin typeface="Arial" pitchFamily="34" charset="0"/>
                <a:cs typeface="Arial" pitchFamily="34" charset="0"/>
              </a:rPr>
              <a:t>1                         2                          3                         4 </a:t>
            </a:r>
          </a:p>
        </p:txBody>
      </p:sp>
      <p:sp>
        <p:nvSpPr>
          <p:cNvPr id="72" name="TextBox 71"/>
          <p:cNvSpPr txBox="1"/>
          <p:nvPr/>
        </p:nvSpPr>
        <p:spPr>
          <a:xfrm>
            <a:off x="32011912" y="22502712"/>
            <a:ext cx="4888160" cy="55436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100" dirty="0" smtClean="0">
                <a:latin typeface="Arial" pitchFamily="34" charset="0"/>
                <a:cs typeface="Arial" pitchFamily="34" charset="0"/>
              </a:rPr>
              <a:t>1                          2                          3                         4 </a:t>
            </a:r>
          </a:p>
        </p:txBody>
      </p:sp>
      <p:sp>
        <p:nvSpPr>
          <p:cNvPr id="74" name="TextBox 73"/>
          <p:cNvSpPr txBox="1"/>
          <p:nvPr/>
        </p:nvSpPr>
        <p:spPr>
          <a:xfrm>
            <a:off x="14368512" y="23150784"/>
            <a:ext cx="91440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2800" dirty="0" smtClean="0">
                <a:latin typeface="Arial" pitchFamily="34" charset="0"/>
                <a:cs typeface="Arial" pitchFamily="34" charset="0"/>
              </a:rPr>
              <a:t>Figure 2 Correlation analysis</a:t>
            </a:r>
          </a:p>
        </p:txBody>
      </p:sp>
      <p:sp>
        <p:nvSpPr>
          <p:cNvPr id="75" name="TextBox 74"/>
          <p:cNvSpPr txBox="1"/>
          <p:nvPr/>
        </p:nvSpPr>
        <p:spPr>
          <a:xfrm>
            <a:off x="18206640" y="19262352"/>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0.5602</a:t>
            </a:r>
          </a:p>
        </p:txBody>
      </p:sp>
      <p:sp>
        <p:nvSpPr>
          <p:cNvPr id="76" name="TextBox 75"/>
          <p:cNvSpPr txBox="1"/>
          <p:nvPr/>
        </p:nvSpPr>
        <p:spPr>
          <a:xfrm>
            <a:off x="23441520" y="19262352"/>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0.2484</a:t>
            </a:r>
          </a:p>
        </p:txBody>
      </p:sp>
      <p:sp>
        <p:nvSpPr>
          <p:cNvPr id="77" name="TextBox 76"/>
          <p:cNvSpPr txBox="1"/>
          <p:nvPr/>
        </p:nvSpPr>
        <p:spPr>
          <a:xfrm>
            <a:off x="29367880" y="19262352"/>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0.1326</a:t>
            </a:r>
          </a:p>
        </p:txBody>
      </p:sp>
      <p:sp>
        <p:nvSpPr>
          <p:cNvPr id="78" name="TextBox 77"/>
          <p:cNvSpPr txBox="1"/>
          <p:nvPr/>
        </p:nvSpPr>
        <p:spPr>
          <a:xfrm>
            <a:off x="34602760" y="19262352"/>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&lt; 0.0001</a:t>
            </a:r>
          </a:p>
        </p:txBody>
      </p:sp>
      <p:sp>
        <p:nvSpPr>
          <p:cNvPr id="79" name="TextBox 78"/>
          <p:cNvSpPr txBox="1"/>
          <p:nvPr/>
        </p:nvSpPr>
        <p:spPr>
          <a:xfrm>
            <a:off x="26467296" y="24158896"/>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0.7981</a:t>
            </a:r>
          </a:p>
        </p:txBody>
      </p:sp>
      <p:sp>
        <p:nvSpPr>
          <p:cNvPr id="80" name="TextBox 79"/>
          <p:cNvSpPr txBox="1"/>
          <p:nvPr/>
        </p:nvSpPr>
        <p:spPr>
          <a:xfrm>
            <a:off x="34265864" y="24180600"/>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0.3227</a:t>
            </a:r>
          </a:p>
        </p:txBody>
      </p:sp>
      <p:sp>
        <p:nvSpPr>
          <p:cNvPr id="81" name="TextBox 80"/>
          <p:cNvSpPr txBox="1"/>
          <p:nvPr/>
        </p:nvSpPr>
        <p:spPr>
          <a:xfrm>
            <a:off x="18978464" y="24086888"/>
            <a:ext cx="1994520" cy="914400"/>
          </a:xfrm>
          <a:prstGeom prst="rect">
            <a:avLst/>
          </a:prstGeom>
          <a:noFill/>
          <a:ln w="9525" cap="flat" cmpd="sng" algn="ctr">
            <a:noFill/>
            <a:prstDash val="solid"/>
          </a:ln>
          <a:effectLst>
            <a:outerShdw blurRad="63500" dist="50800" dir="5400000" sx="98000" sy="98000" rotWithShape="0">
              <a:srgbClr val="000000">
                <a:alpha val="20000"/>
              </a:srgbClr>
            </a:outerShdw>
            <a:softEdge rad="127000"/>
          </a:effectLst>
        </p:spPr>
        <p:style>
          <a:lnRef idx="1">
            <a:schemeClr val="accent2"/>
          </a:lnRef>
          <a:fillRef idx="2">
            <a:schemeClr val="accent2"/>
          </a:fillRef>
          <a:effectRef idx="1">
            <a:schemeClr val="accent2"/>
          </a:effectRef>
          <a:fontRef idx="minor">
            <a:schemeClr val="dk1"/>
          </a:fontRef>
        </p:style>
        <p:txBody>
          <a:bodyPr vert="horz" wrap="none" lIns="438949" tIns="219474" rIns="438949" bIns="219474" rtlCol="0">
            <a:noAutofit/>
          </a:bodyPr>
          <a:lstStyle/>
          <a:p>
            <a:pPr marL="219474" indent="0" algn="just">
              <a:buFont typeface="Georgia" pitchFamily="18" charset="0"/>
              <a:buNone/>
            </a:pPr>
            <a:r>
              <a:rPr lang="en-US" sz="1400" b="1" dirty="0" smtClean="0">
                <a:latin typeface="Arial" pitchFamily="34" charset="0"/>
                <a:cs typeface="Arial" pitchFamily="34" charset="0"/>
              </a:rPr>
              <a:t>p = 0.4590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txDef>
      <a:spPr>
        <a:ln w="9525" cap="flat" cmpd="sng" algn="ctr">
          <a:noFill/>
          <a:prstDash val="solid"/>
        </a:ln>
        <a:effectLst>
          <a:outerShdw blurRad="63500" dist="50800" dir="5400000" sx="98000" sy="98000" rotWithShape="0">
            <a:srgbClr val="000000">
              <a:alpha val="20000"/>
            </a:srgbClr>
          </a:outerShdw>
          <a:softEdge rad="127000"/>
        </a:effectLst>
      </a:spPr>
      <a:bodyPr vert="horz" lIns="438949" tIns="219474" rIns="438949" bIns="219474" rtlCol="0">
        <a:normAutofit/>
      </a:bodyPr>
      <a:lstStyle>
        <a:defPPr marL="219474" indent="0" algn="just">
          <a:buFont typeface="Georgia" pitchFamily="18" charset="0"/>
          <a:buNone/>
          <a:defRPr smtClean="0"/>
        </a:defPPr>
      </a:lstStyle>
      <a:style>
        <a:lnRef idx="1">
          <a:schemeClr val="accent2"/>
        </a:lnRef>
        <a:fillRef idx="2">
          <a:schemeClr val="accent2"/>
        </a:fillRef>
        <a:effectRef idx="1">
          <a:schemeClr val="accent2"/>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847</TotalTime>
  <Words>1134</Words>
  <Application>Microsoft Office PowerPoint</Application>
  <PresentationFormat>Custom</PresentationFormat>
  <Paragraphs>176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The effect of vitamin D on progression of kidney function and microalbuminuria in type 2 diabetic patients Preaw Hanseree MD, Sarawut Summachiwakij MD, Supat Thongpooswan MD,  Amit Kachalia MD, Vincent Rizzo MD, Issac Sachmechi MD Department of Medicine, Icahn School of Medicine at Mount Sinai, Queens Hospital Center, Jamaica, New York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Art</dc:creator>
  <cp:lastModifiedBy>preaw hanseree</cp:lastModifiedBy>
  <cp:revision>80</cp:revision>
  <dcterms:created xsi:type="dcterms:W3CDTF">2014-04-04T17:10:32Z</dcterms:created>
  <dcterms:modified xsi:type="dcterms:W3CDTF">2014-04-28T18:53:00Z</dcterms:modified>
</cp:coreProperties>
</file>